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471" r:id="rId5"/>
    <p:sldId id="296" r:id="rId6"/>
    <p:sldId id="349" r:id="rId7"/>
    <p:sldId id="416" r:id="rId8"/>
    <p:sldId id="301" r:id="rId9"/>
    <p:sldId id="353" r:id="rId10"/>
    <p:sldId id="354" r:id="rId11"/>
    <p:sldId id="355" r:id="rId12"/>
    <p:sldId id="356" r:id="rId13"/>
    <p:sldId id="424" r:id="rId14"/>
    <p:sldId id="425" r:id="rId15"/>
    <p:sldId id="360" r:id="rId16"/>
    <p:sldId id="487" r:id="rId17"/>
    <p:sldId id="303" r:id="rId18"/>
    <p:sldId id="304" r:id="rId19"/>
    <p:sldId id="404" r:id="rId20"/>
    <p:sldId id="297" r:id="rId21"/>
    <p:sldId id="494" r:id="rId22"/>
    <p:sldId id="311" r:id="rId23"/>
    <p:sldId id="333" r:id="rId24"/>
    <p:sldId id="335" r:id="rId25"/>
    <p:sldId id="313" r:id="rId26"/>
    <p:sldId id="497" r:id="rId27"/>
    <p:sldId id="498" r:id="rId28"/>
    <p:sldId id="363" r:id="rId29"/>
    <p:sldId id="298" r:id="rId30"/>
    <p:sldId id="366" r:id="rId31"/>
    <p:sldId id="408" r:id="rId32"/>
    <p:sldId id="370" r:id="rId33"/>
    <p:sldId id="376" r:id="rId34"/>
    <p:sldId id="519" r:id="rId35"/>
    <p:sldId id="377" r:id="rId36"/>
    <p:sldId id="380" r:id="rId37"/>
    <p:sldId id="462" r:id="rId38"/>
    <p:sldId id="381" r:id="rId39"/>
    <p:sldId id="382" r:id="rId40"/>
    <p:sldId id="383" r:id="rId41"/>
    <p:sldId id="384" r:id="rId42"/>
    <p:sldId id="438" r:id="rId43"/>
    <p:sldId id="442" r:id="rId44"/>
    <p:sldId id="445" r:id="rId45"/>
    <p:sldId id="446" r:id="rId46"/>
    <p:sldId id="314" r:id="rId47"/>
    <p:sldId id="541" r:id="rId48"/>
    <p:sldId id="542" r:id="rId49"/>
    <p:sldId id="522" r:id="rId50"/>
    <p:sldId id="528" r:id="rId51"/>
    <p:sldId id="545" r:id="rId52"/>
    <p:sldId id="547" r:id="rId53"/>
    <p:sldId id="548" r:id="rId54"/>
    <p:sldId id="319" r:id="rId55"/>
    <p:sldId id="534" r:id="rId56"/>
    <p:sldId id="536" r:id="rId57"/>
    <p:sldId id="550" r:id="rId58"/>
    <p:sldId id="552" r:id="rId59"/>
    <p:sldId id="421" r:id="rId6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A2C6D-9BDE-4CA4-B1A0-75883242BC99}">
          <p14:sldIdLst>
            <p14:sldId id="471"/>
          </p14:sldIdLst>
        </p14:section>
        <p14:section name="Introduction" id="{4FF644BB-33DA-4A3B-B79E-B2C4C51B196D}">
          <p14:sldIdLst>
            <p14:sldId id="296"/>
            <p14:sldId id="349"/>
            <p14:sldId id="416"/>
            <p14:sldId id="301"/>
            <p14:sldId id="353"/>
            <p14:sldId id="354"/>
            <p14:sldId id="355"/>
            <p14:sldId id="356"/>
            <p14:sldId id="424"/>
            <p14:sldId id="425"/>
            <p14:sldId id="360"/>
            <p14:sldId id="487"/>
            <p14:sldId id="303"/>
            <p14:sldId id="304"/>
            <p14:sldId id="404"/>
          </p14:sldIdLst>
        </p14:section>
        <p14:section name="Representation" id="{1E1761A4-1483-494A-B46D-924BC765F2AE}">
          <p14:sldIdLst>
            <p14:sldId id="297"/>
            <p14:sldId id="494"/>
            <p14:sldId id="311"/>
            <p14:sldId id="333"/>
          </p14:sldIdLst>
        </p14:section>
        <p14:section name="Algorithm" id="{F20FA4D0-E758-45B6-B79D-62B568882D57}">
          <p14:sldIdLst>
            <p14:sldId id="335"/>
            <p14:sldId id="313"/>
            <p14:sldId id="497"/>
            <p14:sldId id="498"/>
            <p14:sldId id="363"/>
            <p14:sldId id="298"/>
            <p14:sldId id="366"/>
            <p14:sldId id="408"/>
            <p14:sldId id="370"/>
            <p14:sldId id="376"/>
            <p14:sldId id="519"/>
            <p14:sldId id="377"/>
            <p14:sldId id="380"/>
            <p14:sldId id="462"/>
            <p14:sldId id="381"/>
            <p14:sldId id="382"/>
            <p14:sldId id="383"/>
            <p14:sldId id="384"/>
            <p14:sldId id="438"/>
            <p14:sldId id="442"/>
            <p14:sldId id="445"/>
            <p14:sldId id="446"/>
          </p14:sldIdLst>
        </p14:section>
        <p14:section name="Results" id="{50335787-B754-4AA5-950A-DE3465D4A96F}">
          <p14:sldIdLst>
            <p14:sldId id="314"/>
            <p14:sldId id="541"/>
            <p14:sldId id="542"/>
            <p14:sldId id="522"/>
            <p14:sldId id="528"/>
            <p14:sldId id="545"/>
            <p14:sldId id="547"/>
            <p14:sldId id="548"/>
            <p14:sldId id="319"/>
            <p14:sldId id="534"/>
            <p14:sldId id="536"/>
            <p14:sldId id="550"/>
          </p14:sldIdLst>
        </p14:section>
        <p14:section name="Back-up" id="{C875CDFD-A6FF-46C2-8E96-7F529B97B2B4}">
          <p14:sldIdLst>
            <p14:sldId id="552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unyu Sun (FA Talent)" initials="CS(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335"/>
    <a:srgbClr val="F7C80A"/>
    <a:srgbClr val="E3E3E3"/>
    <a:srgbClr val="535353"/>
    <a:srgbClr val="D3F3E8"/>
    <a:srgbClr val="34A853"/>
    <a:srgbClr val="F65314"/>
    <a:srgbClr val="00B787"/>
    <a:srgbClr val="FFFF00"/>
    <a:srgbClr val="63C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61" autoAdjust="0"/>
    <p:restoredTop sz="61189" autoAdjust="0"/>
  </p:normalViewPr>
  <p:slideViewPr>
    <p:cSldViewPr snapToGrid="0" showGuides="1">
      <p:cViewPr varScale="1">
        <p:scale>
          <a:sx n="101" d="100"/>
          <a:sy n="101" d="100"/>
        </p:scale>
        <p:origin x="1458" y="102"/>
      </p:cViewPr>
      <p:guideLst>
        <p:guide orient="horz" pos="1620"/>
        <p:guide orient="horz" pos="599"/>
        <p:guide pos="2880"/>
        <p:guide pos="5556"/>
        <p:guide pos="21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1010"/>
    </p:cViewPr>
  </p:sorterViewPr>
  <p:notesViewPr>
    <p:cSldViewPr snapToGrid="0" showGuides="1">
      <p:cViewPr varScale="1">
        <p:scale>
          <a:sx n="97" d="100"/>
          <a:sy n="97" d="100"/>
        </p:scale>
        <p:origin x="353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18/10/2020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EA3F9-216F-40EF-A323-0D6FB478C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18/10/2020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Thanks</a:t>
            </a:r>
            <a:r>
              <a:rPr lang="en-US" baseline="0" dirty="0" smtClean="0"/>
              <a:t> for the introduction.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I’m Chun-Yu from Tsinghua University.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Today I am going to introduce our paper of learning adaptive hierarchical cuboid abstractions of 3D shapes.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3180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So what is a good 3D abstraction?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(click) Firstly, it should be compact. We want to use as few as possible primitives to abstract a 3D shape.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(click) </a:t>
            </a:r>
            <a:r>
              <a:rPr lang="en-US" altLang="zh-CN" baseline="0" dirty="0" smtClean="0"/>
              <a:t>Secondly, the abstraction should be expressive, so that it can abstract 3D shapes with different structures.</a:t>
            </a:r>
          </a:p>
          <a:p>
            <a:r>
              <a:rPr lang="en-US" altLang="zh-CN" dirty="0" smtClean="0"/>
              <a:t>(click) </a:t>
            </a:r>
            <a:r>
              <a:rPr lang="en-US" altLang="zh-CN" baseline="0" dirty="0" smtClean="0"/>
              <a:t>Thirdly, the abstraction should be adaptive, because different parts of a 3D shape, may exhibit different levels of structure details. </a:t>
            </a:r>
          </a:p>
          <a:p>
            <a:r>
              <a:rPr lang="en-US" altLang="zh-CN" baseline="0" dirty="0" smtClean="0"/>
              <a:t>(click) Finally, the structure of the primitives, should be consistent among different shapes, so that it can easily reveal the common structure and sub-structure shared by different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3786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There are two aspects of the related works.</a:t>
            </a:r>
          </a:p>
          <a:p>
            <a:r>
              <a:rPr lang="en-US" baseline="0" dirty="0" smtClean="0"/>
              <a:t>Supervised </a:t>
            </a:r>
            <a:r>
              <a:rPr lang="en-US" baseline="0" dirty="0"/>
              <a:t>methods use a lot of labeled </a:t>
            </a:r>
            <a:r>
              <a:rPr lang="en-US" baseline="0" dirty="0" smtClean="0"/>
              <a:t>data.</a:t>
            </a:r>
          </a:p>
          <a:p>
            <a:r>
              <a:rPr lang="en-US" baseline="0" dirty="0" smtClean="0"/>
              <a:t>(click) They </a:t>
            </a:r>
            <a:r>
              <a:rPr lang="en-US" baseline="0" dirty="0"/>
              <a:t>can </a:t>
            </a:r>
            <a:r>
              <a:rPr lang="en-US" baseline="0" dirty="0" smtClean="0"/>
              <a:t>get the abstraction with good expressiveness and compactness.</a:t>
            </a:r>
            <a:endParaRPr lang="en-US" baseline="0" dirty="0"/>
          </a:p>
          <a:p>
            <a:r>
              <a:rPr lang="en-US" baseline="0" dirty="0"/>
              <a:t>(click) However, labeling shape </a:t>
            </a:r>
            <a:r>
              <a:rPr lang="en-US" baseline="0" dirty="0" smtClean="0"/>
              <a:t>structure </a:t>
            </a:r>
            <a:r>
              <a:rPr lang="en-US" baseline="0" dirty="0"/>
              <a:t>is tough.</a:t>
            </a:r>
          </a:p>
          <a:p>
            <a:r>
              <a:rPr lang="en-US" baseline="0" dirty="0" smtClean="0"/>
              <a:t>And the </a:t>
            </a:r>
            <a:r>
              <a:rPr lang="en-US" baseline="0" dirty="0"/>
              <a:t>labeled </a:t>
            </a:r>
            <a:r>
              <a:rPr lang="en-US" baseline="0" dirty="0" smtClean="0"/>
              <a:t>structure </a:t>
            </a:r>
            <a:r>
              <a:rPr lang="en-US" baseline="0" dirty="0"/>
              <a:t>are not consistent and restrict the model’s generality.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3021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Unsupervised methods (click) </a:t>
            </a:r>
            <a:r>
              <a:rPr lang="en-US" baseline="0" dirty="0"/>
              <a:t>can abstract 3D </a:t>
            </a:r>
            <a:r>
              <a:rPr lang="en-US" baseline="0" dirty="0" smtClean="0"/>
              <a:t>shapes, </a:t>
            </a:r>
            <a:r>
              <a:rPr lang="en-US" baseline="0" dirty="0"/>
              <a:t>without any structure </a:t>
            </a:r>
            <a:r>
              <a:rPr lang="en-US" baseline="0" dirty="0" smtClean="0"/>
              <a:t>annotations, and get a consistent cuboid representation.</a:t>
            </a:r>
            <a:endParaRPr lang="en-US" baseline="0" dirty="0"/>
          </a:p>
          <a:p>
            <a:r>
              <a:rPr lang="en-US" baseline="0" dirty="0"/>
              <a:t>(click) However, the state of the art method uses a single level abstraction.</a:t>
            </a:r>
          </a:p>
          <a:p>
            <a:r>
              <a:rPr lang="en-US" baseline="0" dirty="0"/>
              <a:t>It cannot well address structure </a:t>
            </a:r>
            <a:r>
              <a:rPr lang="en-US" baseline="0" dirty="0" smtClean="0"/>
              <a:t>variations, </a:t>
            </a:r>
            <a:r>
              <a:rPr lang="en-US" baseline="0" dirty="0"/>
              <a:t>and results in over-simplified </a:t>
            </a:r>
            <a:r>
              <a:rPr lang="en-US" baseline="0" dirty="0" smtClean="0"/>
              <a:t>abstraction.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3009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main contributions of our paper,</a:t>
            </a:r>
            <a:r>
              <a:rPr lang="en-US" baseline="0" dirty="0" smtClean="0"/>
              <a:t> are that we design a good 3D representation for shape abstraction, (click) and we propose an unsupervised method to abstract 3D shapes.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5561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to design</a:t>
            </a:r>
            <a:r>
              <a:rPr lang="en-US" baseline="0" dirty="0" smtClean="0"/>
              <a:t> a good 3D abstraction. we have two key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While 3D </a:t>
            </a:r>
            <a:r>
              <a:rPr lang="en-US" baseline="0" dirty="0"/>
              <a:t>objects in a class have various </a:t>
            </a:r>
            <a:r>
              <a:rPr lang="en-US" baseline="0" dirty="0" smtClean="0"/>
              <a:t>structure, </a:t>
            </a:r>
            <a:r>
              <a:rPr lang="en-US" baseline="0" dirty="0"/>
              <a:t>they share a common structure at a higher abstraction level.</a:t>
            </a:r>
          </a:p>
          <a:p>
            <a:r>
              <a:rPr lang="en-US" baseline="0" dirty="0"/>
              <a:t>For example, the three airplanes here have different structure details, but they are all composed of one single airframe, one tail, and two wings.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26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Secondly, different</a:t>
            </a:r>
            <a:r>
              <a:rPr lang="en-US" baseline="0" dirty="0" smtClean="0"/>
              <a:t> shapes may exhibit various structure details, in different abstraction levels.</a:t>
            </a:r>
          </a:p>
          <a:p>
            <a:r>
              <a:rPr lang="en-US" baseline="0" dirty="0" smtClean="0"/>
              <a:t>For example, the </a:t>
            </a:r>
            <a:r>
              <a:rPr lang="en-US" baseline="0" dirty="0"/>
              <a:t>tail of the airplane has more </a:t>
            </a:r>
            <a:r>
              <a:rPr lang="en-US" altLang="zh-CN" baseline="0" dirty="0"/>
              <a:t>fine-grain </a:t>
            </a:r>
            <a:r>
              <a:rPr lang="en-US" altLang="zh-CN" baseline="0" dirty="0" smtClean="0"/>
              <a:t>structure</a:t>
            </a:r>
            <a:r>
              <a:rPr lang="en-US" baseline="0" dirty="0" smtClean="0"/>
              <a:t> </a:t>
            </a:r>
            <a:r>
              <a:rPr lang="en-US" baseline="0" dirty="0"/>
              <a:t>than the airframe.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93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</a:t>
            </a:r>
            <a:r>
              <a:rPr lang="en-US" dirty="0"/>
              <a:t>on the</a:t>
            </a:r>
            <a:r>
              <a:rPr lang="en-US" baseline="0" dirty="0"/>
              <a:t> </a:t>
            </a:r>
            <a:r>
              <a:rPr lang="en-US" dirty="0"/>
              <a:t>two observations, our</a:t>
            </a:r>
            <a:r>
              <a:rPr lang="en-US" baseline="0" dirty="0"/>
              <a:t> solution </a:t>
            </a:r>
            <a:r>
              <a:rPr lang="en-US" baseline="0" dirty="0" smtClean="0"/>
              <a:t>is </a:t>
            </a:r>
            <a:r>
              <a:rPr lang="en-US" baseline="0" dirty="0"/>
              <a:t>an adaptive hierarchical cuboid representation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On the left (click) is the input 3D shape; (click) in the middle is the hierarchical structure of the abstraction, and (click) on the right is the adaptive hierarchical cuboid representation.</a:t>
            </a:r>
            <a:endParaRPr lang="en-US" baseline="0" dirty="0"/>
          </a:p>
          <a:p>
            <a:r>
              <a:rPr lang="en-US" baseline="0" dirty="0"/>
              <a:t>We want to capture as much as possible structure </a:t>
            </a:r>
            <a:r>
              <a:rPr lang="en-US" baseline="0" dirty="0" smtClean="0"/>
              <a:t>details, </a:t>
            </a:r>
            <a:r>
              <a:rPr lang="en-US" baseline="0" dirty="0"/>
              <a:t>on multiple </a:t>
            </a:r>
            <a:r>
              <a:rPr lang="en-US" baseline="0" dirty="0" smtClean="0"/>
              <a:t>levels, </a:t>
            </a:r>
            <a:r>
              <a:rPr lang="en-US" baseline="0" dirty="0"/>
              <a:t>and get a coherence abstraction at a higher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426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go to</a:t>
                </a:r>
                <a:r>
                  <a:rPr lang="en-US" baseline="0" dirty="0"/>
                  <a:t> the details of our </a:t>
                </a:r>
                <a:r>
                  <a:rPr lang="en-US" baseline="0" dirty="0" smtClean="0"/>
                  <a:t>representation.</a:t>
                </a:r>
              </a:p>
              <a:p>
                <a:r>
                  <a:rPr lang="en-US" altLang="zh-CN" baseline="0" dirty="0" smtClean="0"/>
                  <a:t>A cuboid is </a:t>
                </a:r>
                <a:r>
                  <a:rPr lang="en-US" altLang="zh-CN" baseline="0" dirty="0"/>
                  <a:t>parameterized as a unit </a:t>
                </a:r>
                <a:r>
                  <a:rPr lang="en-US" altLang="zh-CN" baseline="0" dirty="0" smtClean="0"/>
                  <a:t>cube, </a:t>
                </a:r>
                <a:r>
                  <a:rPr lang="en-US" altLang="zh-CN" baseline="0" dirty="0"/>
                  <a:t>centered at the original </a:t>
                </a:r>
                <a:r>
                  <a:rPr lang="en-US" altLang="zh-CN" baseline="0" dirty="0" smtClean="0"/>
                  <a:t>point, </a:t>
                </a:r>
                <a:r>
                  <a:rPr lang="en-US" altLang="zh-CN" baseline="0" dirty="0"/>
                  <a:t>under a rigid transformation</a:t>
                </a:r>
                <a:r>
                  <a:rPr lang="en-US" altLang="zh-CN" baseline="0" dirty="0" smtClean="0"/>
                  <a:t>. (click)</a:t>
                </a:r>
              </a:p>
              <a:p>
                <a:r>
                  <a:rPr lang="en-US" altLang="zh-CN" baseline="0" dirty="0" smtClean="0"/>
                  <a:t>We use a set of cuboids to abstract a 3D shape. </a:t>
                </a:r>
                <a:endParaRPr lang="en-US" baseline="0" dirty="0"/>
              </a:p>
              <a:p>
                <a:r>
                  <a:rPr lang="en-US" baseline="0" dirty="0" smtClean="0"/>
                  <a:t>The </a:t>
                </a:r>
                <a:r>
                  <a:rPr lang="en-US" baseline="0" dirty="0"/>
                  <a:t>union of the </a:t>
                </a:r>
                <a:r>
                  <a:rPr lang="en-US" baseline="0" dirty="0" smtClean="0"/>
                  <a:t>cuboids, </a:t>
                </a:r>
                <a:r>
                  <a:rPr lang="en-US" baseline="0" dirty="0"/>
                  <a:t>should compactly cover the input 3D shape.</a:t>
                </a:r>
              </a:p>
              <a:p>
                <a:r>
                  <a:rPr lang="en-US" baseline="0" dirty="0" smtClean="0"/>
                  <a:t>And each </a:t>
                </a:r>
                <a:r>
                  <a:rPr lang="en-US" baseline="0" dirty="0"/>
                  <a:t>cuboid is expected to represent a unique part of the 3D </a:t>
                </a:r>
                <a:r>
                  <a:rPr lang="en-US" baseline="0" dirty="0" smtClean="0"/>
                  <a:t>shape.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</a:t>
                </a:r>
                <a:r>
                  <a:rPr lang="en-US" baseline="0" dirty="0" smtClean="0"/>
                  <a:t> me introduce our representation now. (click)</a:t>
                </a:r>
              </a:p>
              <a:p>
                <a:r>
                  <a:rPr lang="en-US" altLang="zh-CN" baseline="0" dirty="0" smtClean="0"/>
                  <a:t>We use a set of cuboids to abstract a 3D shape. A cuboid is parameterized as a unit cube centered at the original point under a rigid transformation </a:t>
                </a:r>
                <a:r>
                  <a:rPr lang="en-US" altLang="zh-CN" b="0" i="0" baseline="0" smtClean="0">
                    <a:latin typeface="Cambria Math" panose="02040503050406030204" pitchFamily="18" charset="0"/>
                  </a:rPr>
                  <a:t>ℎ_𝑖</a:t>
                </a:r>
                <a:r>
                  <a:rPr lang="en-US" dirty="0" smtClean="0"/>
                  <a:t>.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𝑠_𝑖</a:t>
                </a:r>
                <a:r>
                  <a:rPr lang="en-US" dirty="0" smtClean="0"/>
                  <a:t> is the scaling factor along the three coordinate axes,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𝑟_𝑖</a:t>
                </a:r>
                <a:r>
                  <a:rPr lang="en-US" dirty="0" smtClean="0"/>
                  <a:t> is the unit quaternion representing</a:t>
                </a:r>
                <a:r>
                  <a:rPr lang="en-US" baseline="0" dirty="0" smtClean="0"/>
                  <a:t> the rotation, and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𝑡_𝑖</a:t>
                </a:r>
                <a:r>
                  <a:rPr lang="en-US" dirty="0" smtClean="0"/>
                  <a:t> is the translation</a:t>
                </a:r>
                <a:r>
                  <a:rPr lang="en-US" baseline="0" dirty="0" smtClean="0"/>
                  <a:t> vector.</a:t>
                </a:r>
              </a:p>
              <a:p>
                <a:r>
                  <a:rPr lang="en-US" dirty="0" smtClean="0"/>
                  <a:t>(click)A good</a:t>
                </a:r>
                <a:r>
                  <a:rPr lang="en-US" baseline="0" dirty="0" smtClean="0"/>
                  <a:t> approximation is measured in the following aspects:</a:t>
                </a:r>
              </a:p>
              <a:p>
                <a:r>
                  <a:rPr lang="en-US" baseline="0" dirty="0" smtClean="0"/>
                  <a:t>The union of the cuboids should compactly cover the input 3D shape.</a:t>
                </a:r>
              </a:p>
              <a:p>
                <a:r>
                  <a:rPr lang="en-US" baseline="0" dirty="0" smtClean="0"/>
                  <a:t>And each cuboid is expected to represent a different part of the 3D shape, so any two of the cuboids should have the least overlap.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208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Then we introduce hierarchy to the cuboid abstraction.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</a:t>
            </a:r>
            <a:r>
              <a:rPr lang="en-US" baseline="0" dirty="0"/>
              <a:t> a good 3D abstraction, the number of </a:t>
            </a:r>
            <a:r>
              <a:rPr lang="en-US" baseline="0" dirty="0" smtClean="0"/>
              <a:t>cuboids, </a:t>
            </a:r>
            <a:r>
              <a:rPr lang="en-US" baseline="0" dirty="0"/>
              <a:t>should vary according to the complexity of the </a:t>
            </a:r>
            <a:r>
              <a:rPr lang="en-US" baseline="0" dirty="0" smtClean="0"/>
              <a:t>input 3D </a:t>
            </a:r>
            <a:r>
              <a:rPr lang="en-US" baseline="0" dirty="0"/>
              <a:t>shape.</a:t>
            </a:r>
          </a:p>
          <a:p>
            <a:r>
              <a:rPr lang="en-US" baseline="0" dirty="0"/>
              <a:t>However, too few cuboids (click) cannot capture small shape </a:t>
            </a:r>
            <a:r>
              <a:rPr lang="en-US" baseline="0" dirty="0" smtClean="0"/>
              <a:t>details, </a:t>
            </a:r>
            <a:r>
              <a:rPr lang="en-US" baseline="0" dirty="0"/>
              <a:t>and too many cuboids (click) might yield an over-decomposition.</a:t>
            </a:r>
          </a:p>
          <a:p>
            <a:r>
              <a:rPr lang="en-US" baseline="0" dirty="0"/>
              <a:t>(click) For a good hierarchical abstraction, each </a:t>
            </a:r>
            <a:r>
              <a:rPr lang="en-US" baseline="0" dirty="0" smtClean="0"/>
              <a:t>level </a:t>
            </a:r>
            <a:r>
              <a:rPr lang="en-US" baseline="0" dirty="0"/>
              <a:t>should be a good </a:t>
            </a:r>
            <a:r>
              <a:rPr lang="en-US" baseline="0" dirty="0" smtClean="0"/>
              <a:t>approximation, </a:t>
            </a:r>
            <a:r>
              <a:rPr lang="en-US" baseline="0" dirty="0"/>
              <a:t>to the input 3D shape.</a:t>
            </a:r>
          </a:p>
          <a:p>
            <a:r>
              <a:rPr lang="en-US" baseline="0" dirty="0"/>
              <a:t>The part approximated by the children </a:t>
            </a:r>
            <a:r>
              <a:rPr lang="en-US" baseline="0" dirty="0" smtClean="0"/>
              <a:t>cuboids, </a:t>
            </a:r>
            <a:r>
              <a:rPr lang="en-US" baseline="0" dirty="0"/>
              <a:t>can also be approximated by their parent cuboid.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520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Adaptively picking cuboids</a:t>
            </a:r>
            <a:r>
              <a:rPr lang="en-US" baseline="0" dirty="0"/>
              <a:t> from the hierarchy, we get the adaptive cuboid abstraction.</a:t>
            </a:r>
          </a:p>
          <a:p>
            <a:r>
              <a:rPr lang="en-US" baseline="0" dirty="0" smtClean="0"/>
              <a:t>The </a:t>
            </a:r>
            <a:r>
              <a:rPr lang="en-US" baseline="0" dirty="0"/>
              <a:t>union of cuboids we </a:t>
            </a:r>
            <a:r>
              <a:rPr lang="en-US" baseline="0" dirty="0" smtClean="0"/>
              <a:t>picked, </a:t>
            </a:r>
            <a:r>
              <a:rPr lang="en-US" baseline="0" dirty="0"/>
              <a:t>is also a good </a:t>
            </a:r>
            <a:r>
              <a:rPr lang="en-US" baseline="0" dirty="0" smtClean="0"/>
              <a:t>approximation, </a:t>
            </a:r>
            <a:r>
              <a:rPr lang="en-US" baseline="0" dirty="0"/>
              <a:t>with as few as possible cuboids.</a:t>
            </a:r>
          </a:p>
          <a:p>
            <a:r>
              <a:rPr lang="en-US" baseline="0" dirty="0"/>
              <a:t>Each level of </a:t>
            </a:r>
            <a:r>
              <a:rPr lang="en-US" baseline="0" dirty="0" smtClean="0"/>
              <a:t>the abstraction, </a:t>
            </a:r>
            <a:r>
              <a:rPr lang="en-US" baseline="0" dirty="0"/>
              <a:t>is also a good approximation to the input 3D shape.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439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In the real world,</a:t>
            </a:r>
            <a:r>
              <a:rPr lang="en-US" baseline="0" dirty="0"/>
              <a:t> man-made objects often exhibit strong structures.</a:t>
            </a:r>
          </a:p>
          <a:p>
            <a:r>
              <a:rPr lang="en-US" altLang="zh-CN" baseline="0" dirty="0"/>
              <a:t>Analysis of </a:t>
            </a:r>
            <a:r>
              <a:rPr lang="en-US" baseline="0" dirty="0"/>
              <a:t>3D shape structure is an important task in 3D shape understanding.</a:t>
            </a:r>
          </a:p>
          <a:p>
            <a:r>
              <a:rPr lang="en-US" altLang="zh-CN" baseline="0" dirty="0"/>
              <a:t>Although 3D data is increasing, there is relatively little data that has structural annotation.</a:t>
            </a:r>
          </a:p>
          <a:p>
            <a:r>
              <a:rPr lang="en-US" baseline="0" dirty="0" smtClean="0"/>
              <a:t>Unsupervised </a:t>
            </a:r>
            <a:r>
              <a:rPr lang="en-US" baseline="0" dirty="0"/>
              <a:t>learning can help people get structural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7325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how to generate this </a:t>
            </a:r>
            <a:r>
              <a:rPr lang="en-US" baseline="0" dirty="0" smtClean="0"/>
              <a:t>representation from unlabeled </a:t>
            </a:r>
            <a:r>
              <a:rPr lang="en-US" baseline="0" dirty="0"/>
              <a:t>3D shape </a:t>
            </a:r>
            <a:r>
              <a:rPr lang="en-US" baseline="0" dirty="0" smtClean="0"/>
              <a:t>data.</a:t>
            </a:r>
            <a:endParaRPr lang="en-US" baseline="0" dirty="0"/>
          </a:p>
          <a:p>
            <a:r>
              <a:rPr lang="en-US" baseline="0" dirty="0"/>
              <a:t>There are several challenges</a:t>
            </a:r>
            <a:r>
              <a:rPr lang="en-US" altLang="zh-CN" baseline="0" dirty="0"/>
              <a:t>:</a:t>
            </a:r>
          </a:p>
          <a:p>
            <a:r>
              <a:rPr lang="en-US" baseline="0" dirty="0"/>
              <a:t>For a given 3D shape, (click) how many cuboids should we </a:t>
            </a:r>
            <a:r>
              <a:rPr lang="en-US" baseline="0" dirty="0" smtClean="0"/>
              <a:t>use.</a:t>
            </a:r>
            <a:endParaRPr lang="en-US" baseline="0" dirty="0"/>
          </a:p>
          <a:p>
            <a:r>
              <a:rPr lang="en-US" baseline="0" dirty="0"/>
              <a:t>And what </a:t>
            </a:r>
            <a:r>
              <a:rPr lang="en-US" baseline="0" dirty="0" smtClean="0"/>
              <a:t>hierarchy </a:t>
            </a:r>
            <a:r>
              <a:rPr lang="en-US" baseline="0" dirty="0"/>
              <a:t>should the abstraction </a:t>
            </a:r>
            <a:r>
              <a:rPr lang="en-US" baseline="0" dirty="0" smtClean="0"/>
              <a:t>follows.</a:t>
            </a:r>
            <a:endParaRPr lang="en-US" baseline="0" dirty="0"/>
          </a:p>
          <a:p>
            <a:r>
              <a:rPr lang="en-US" baseline="0" dirty="0" smtClean="0"/>
              <a:t>Finally</a:t>
            </a:r>
            <a:r>
              <a:rPr lang="en-US" baseline="0" dirty="0"/>
              <a:t>, how to optimize the parameters of the </a:t>
            </a:r>
            <a:r>
              <a:rPr lang="en-US" baseline="0" dirty="0" smtClean="0"/>
              <a:t>cuboids?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942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our key idea.</a:t>
            </a:r>
          </a:p>
          <a:p>
            <a:r>
              <a:rPr lang="en-US" dirty="0" smtClean="0"/>
              <a:t>(click</a:t>
            </a:r>
            <a:r>
              <a:rPr lang="en-US" dirty="0"/>
              <a:t>) Given</a:t>
            </a:r>
            <a:r>
              <a:rPr lang="en-US" baseline="0" dirty="0"/>
              <a:t> the input 3D shape, we start from an (click) initial candidate cuboid </a:t>
            </a:r>
            <a:r>
              <a:rPr lang="en-US" baseline="0" dirty="0" smtClean="0"/>
              <a:t>hierarchy, </a:t>
            </a:r>
            <a:r>
              <a:rPr lang="en-US" baseline="0" dirty="0"/>
              <a:t>with a fixed yet redundant number of cuboids in each level.</a:t>
            </a:r>
          </a:p>
          <a:p>
            <a:r>
              <a:rPr lang="en-US" baseline="0" dirty="0"/>
              <a:t>Each level of the cuboids is a good approximation to the input 3D shape.</a:t>
            </a:r>
          </a:p>
          <a:p>
            <a:r>
              <a:rPr lang="en-US" baseline="0" dirty="0"/>
              <a:t>(click) Considering the similarity and compactness of the representation, we select some cuboids from this hierarchy to form our adaptive cuboid abstraction, which </a:t>
            </a:r>
            <a:r>
              <a:rPr lang="en-US" baseline="0" dirty="0" smtClean="0"/>
              <a:t>is </a:t>
            </a:r>
            <a:r>
              <a:rPr lang="en-US" baseline="0" dirty="0"/>
              <a:t>a good and compact approximation </a:t>
            </a:r>
            <a:r>
              <a:rPr lang="en-US" baseline="0" dirty="0" smtClean="0"/>
              <a:t>to </a:t>
            </a:r>
            <a:r>
              <a:rPr lang="en-US" baseline="0" dirty="0"/>
              <a:t>the input 3D shape.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8622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solution is</a:t>
            </a:r>
            <a:r>
              <a:rPr lang="en-US" baseline="0" dirty="0" smtClean="0"/>
              <a:t> an unsupervised learning method. It </a:t>
            </a:r>
            <a:r>
              <a:rPr lang="en-US" baseline="0" dirty="0"/>
              <a:t>consists of three components.</a:t>
            </a:r>
          </a:p>
          <a:p>
            <a:r>
              <a:rPr lang="en-US" baseline="0" dirty="0"/>
              <a:t>(click) Given an input 3D shape, we use </a:t>
            </a:r>
            <a:r>
              <a:rPr lang="en-US" baseline="0" dirty="0" smtClean="0"/>
              <a:t>a shape encoder network, </a:t>
            </a:r>
            <a:r>
              <a:rPr lang="en-US" baseline="0" dirty="0"/>
              <a:t>to get a latent code.</a:t>
            </a:r>
          </a:p>
          <a:p>
            <a:r>
              <a:rPr lang="en-US" baseline="0" dirty="0"/>
              <a:t>Then the cuboid prediction </a:t>
            </a:r>
            <a:r>
              <a:rPr lang="en-US" baseline="0" dirty="0" smtClean="0"/>
              <a:t>module, </a:t>
            </a:r>
            <a:r>
              <a:rPr lang="en-US" baseline="0" dirty="0"/>
              <a:t>(click) decodes the latent code to three levels of cuboid </a:t>
            </a:r>
            <a:r>
              <a:rPr lang="en-US" baseline="0" dirty="0" smtClean="0"/>
              <a:t>abstraction, with a </a:t>
            </a:r>
            <a:r>
              <a:rPr lang="en-US" baseline="0" dirty="0"/>
              <a:t>hierarchy structure.</a:t>
            </a:r>
          </a:p>
          <a:p>
            <a:r>
              <a:rPr lang="en-US" baseline="0" dirty="0" smtClean="0"/>
              <a:t>Next</a:t>
            </a:r>
            <a:r>
              <a:rPr lang="en-US" baseline="0" dirty="0"/>
              <a:t>, (click) the cuboid selection </a:t>
            </a:r>
            <a:r>
              <a:rPr lang="en-US" baseline="0" dirty="0" smtClean="0"/>
              <a:t>module, </a:t>
            </a:r>
            <a:r>
              <a:rPr lang="en-US" baseline="0" dirty="0"/>
              <a:t>predicts three levels of selection </a:t>
            </a:r>
            <a:r>
              <a:rPr lang="en-US" baseline="0" dirty="0" smtClean="0"/>
              <a:t>masks, </a:t>
            </a:r>
            <a:r>
              <a:rPr lang="en-US" baseline="0" dirty="0"/>
              <a:t>represented by </a:t>
            </a:r>
            <a:r>
              <a:rPr lang="en-US" baseline="0" dirty="0" smtClean="0"/>
              <a:t>binary signals.</a:t>
            </a:r>
            <a:endParaRPr lang="en-US" baseline="0" dirty="0"/>
          </a:p>
          <a:p>
            <a:r>
              <a:rPr lang="en-US" baseline="0" dirty="0"/>
              <a:t>(click) Using the selection masks, a set of cuboids are </a:t>
            </a:r>
            <a:r>
              <a:rPr lang="en-US" baseline="0" dirty="0" smtClean="0"/>
              <a:t>picked from </a:t>
            </a:r>
            <a:r>
              <a:rPr lang="en-US" baseline="0" dirty="0"/>
              <a:t>the </a:t>
            </a:r>
            <a:r>
              <a:rPr lang="en-US" baseline="0" dirty="0" smtClean="0"/>
              <a:t>hierarchy, </a:t>
            </a:r>
            <a:r>
              <a:rPr lang="en-US" baseline="0" dirty="0"/>
              <a:t>to form the adaptive cuboid abstraction.</a:t>
            </a:r>
          </a:p>
          <a:p>
            <a:r>
              <a:rPr lang="en-US" baseline="0" dirty="0"/>
              <a:t>(click) During training, we update the cuboid </a:t>
            </a:r>
            <a:r>
              <a:rPr lang="en-US" baseline="0" dirty="0" smtClean="0"/>
              <a:t>prediction and selection </a:t>
            </a:r>
            <a:r>
              <a:rPr lang="en-US" baseline="0" dirty="0"/>
              <a:t>module </a:t>
            </a:r>
            <a:r>
              <a:rPr lang="en-US" baseline="0" dirty="0" smtClean="0"/>
              <a:t>iteratively, </a:t>
            </a:r>
            <a:r>
              <a:rPr lang="en-US" baseline="0" dirty="0"/>
              <a:t>to refine the masks and the cuboid parameters.</a:t>
            </a:r>
          </a:p>
          <a:p>
            <a:r>
              <a:rPr lang="en-US" baseline="0" dirty="0"/>
              <a:t>(click) And finally, we get a good adaptive cuboid abstraction of the input 3D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80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encoder of our method is an octree-based network.</a:t>
            </a:r>
          </a:p>
          <a:p>
            <a:r>
              <a:rPr lang="en-US" baseline="0" dirty="0" smtClean="0"/>
              <a:t>We represent our input 3D shape as an </a:t>
            </a:r>
            <a:r>
              <a:rPr lang="en-US" baseline="0" dirty="0" err="1" smtClean="0"/>
              <a:t>octree</a:t>
            </a:r>
            <a:r>
              <a:rPr lang="en-US" baseline="0" dirty="0" smtClean="0"/>
              <a:t>, and use an octree-based encoder to get the latent code.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83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</a:t>
            </a:r>
            <a:r>
              <a:rPr lang="en-US" baseline="0" dirty="0" smtClean="0"/>
              <a:t> t</a:t>
            </a:r>
            <a:r>
              <a:rPr lang="en-US" dirty="0" smtClean="0"/>
              <a:t>he</a:t>
            </a:r>
            <a:r>
              <a:rPr lang="en-US" baseline="0" dirty="0" smtClean="0"/>
              <a:t> latent code is decoded, by two-branched decoders. One is for predicting the cuboid parameters, and the other is for getting the selection masks.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1952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order t</a:t>
            </a:r>
            <a:r>
              <a:rPr lang="en-US" dirty="0" smtClean="0"/>
              <a:t>o train the cuboid prediction module</a:t>
            </a:r>
            <a:r>
              <a:rPr lang="en-US" baseline="0" dirty="0" smtClean="0"/>
              <a:t>, we use some loss functions to encourage the shape similarity.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553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</a:t>
            </a:r>
            <a:r>
              <a:rPr lang="en-US" baseline="0" dirty="0"/>
              <a:t> part of the 3D shape </a:t>
            </a:r>
            <a:r>
              <a:rPr lang="en-US" baseline="0" dirty="0" smtClean="0"/>
              <a:t>should </a:t>
            </a:r>
            <a:r>
              <a:rPr lang="en-US" baseline="0" dirty="0"/>
              <a:t>locate in a cuboid, this is </a:t>
            </a:r>
            <a:r>
              <a:rPr lang="en-US" baseline="0" dirty="0" smtClean="0"/>
              <a:t>encouraged, </a:t>
            </a:r>
            <a:r>
              <a:rPr lang="en-US" baseline="0" dirty="0"/>
              <a:t>by the volume coverage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847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cuboid should compactly cover the inside part. The </a:t>
            </a:r>
            <a:r>
              <a:rPr lang="en-US" baseline="0" dirty="0"/>
              <a:t>surface coverage </a:t>
            </a:r>
            <a:r>
              <a:rPr lang="en-US" baseline="0" dirty="0" smtClean="0"/>
              <a:t>loss, will penalize </a:t>
            </a:r>
            <a:r>
              <a:rPr lang="en-US" baseline="0" dirty="0"/>
              <a:t>the surface </a:t>
            </a:r>
            <a:r>
              <a:rPr lang="en-US" baseline="0" dirty="0" smtClean="0"/>
              <a:t>difference, </a:t>
            </a:r>
            <a:r>
              <a:rPr lang="en-US" baseline="0" dirty="0"/>
              <a:t>between the cuboid and the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6516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mutex loss </a:t>
            </a:r>
            <a:r>
              <a:rPr lang="en-US" baseline="0" dirty="0" smtClean="0"/>
              <a:t>encourages, that </a:t>
            </a:r>
            <a:r>
              <a:rPr lang="en-US" baseline="0" dirty="0"/>
              <a:t>the overlap between </a:t>
            </a:r>
            <a:r>
              <a:rPr lang="en-US" baseline="0" dirty="0" smtClean="0"/>
              <a:t>cuboids, </a:t>
            </a:r>
            <a:r>
              <a:rPr lang="en-US" baseline="0" dirty="0"/>
              <a:t>should be as small as possible, so that each cuboid can </a:t>
            </a:r>
            <a:r>
              <a:rPr lang="en-US" baseline="0" dirty="0" smtClean="0"/>
              <a:t>represent, </a:t>
            </a:r>
            <a:r>
              <a:rPr lang="en-US" baseline="0" dirty="0"/>
              <a:t>a unique part of the input 3D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3394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hierarchical loss, helps build the hierarchy relationship, between adjacent levels.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means the part, </a:t>
            </a:r>
            <a:r>
              <a:rPr lang="en-US" baseline="0" dirty="0"/>
              <a:t>approximated by the children </a:t>
            </a:r>
            <a:r>
              <a:rPr lang="en-US" baseline="0" dirty="0" smtClean="0"/>
              <a:t>cuboids, </a:t>
            </a:r>
            <a:r>
              <a:rPr lang="en-US" baseline="0" dirty="0"/>
              <a:t>can </a:t>
            </a:r>
            <a:r>
              <a:rPr lang="en-US" baseline="0" dirty="0" smtClean="0"/>
              <a:t>also be </a:t>
            </a:r>
            <a:r>
              <a:rPr lang="en-US" baseline="0" dirty="0"/>
              <a:t>approximated by their parent </a:t>
            </a:r>
            <a:r>
              <a:rPr lang="en-US" baseline="0" dirty="0" smtClean="0"/>
              <a:t>cuboid.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0978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abstract a 3D shape as an assembly of primitives, to get the underlying shape structure.</a:t>
            </a:r>
          </a:p>
          <a:p>
            <a:r>
              <a:rPr lang="en-US" baseline="0" dirty="0" smtClean="0"/>
              <a:t>The cuboid is a relatively simple primitive (click) which can represent the part of 3D shapes.</a:t>
            </a:r>
          </a:p>
          <a:p>
            <a:r>
              <a:rPr lang="en-US" baseline="0" dirty="0" smtClean="0"/>
              <a:t>The shape abstraction can help us, to exploit the intrinsic structure coherence, predict object functionality, edit 3d shapes, and generate novel shapes.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58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 use some loss functions, to guide the selection of masks.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cuboids we picked from the hierarchy, should form a complete shape. (click)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 complete shape, we want use as few as possible cuboids, to get an abstraction with high similarity.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our selection process, should balance the compactness, and the similarity of the selected cuboids.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3889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Then we use some loss functions, to guide the selection of masks.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 cuboids we picked from the hierarchy, should form a complete shape. (click)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Based on the complete shape, we want use as few as possible cuboids, to get an abstraction, with high similarity.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So our selection process, should balance the compactness, and the similarity of the selected cuboids.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0116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tree completion loss, encourages that the masks we selected, should form a complete tree.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That means (click) in each path from the leaf node to the root node, the sum of selection probability of the cuboid, should be equal to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one and only one cuboid should be picked from each path.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778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 tree completion loss, encourages that the masks we selected, should form a complete tree.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That means (click) in each path from the leaf node to the root node, the sum of selection probability of the cuboid, should be equal to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So one and only one cuboid should be picked from each path.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055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However, the network cannot always guarantee, the sum of probability in each path, equal to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After rounding the probability values to zero or one (click), the selection tree may be incomplete, or be redundant.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use a simple way to fix this issue.  Please refer to our paper for the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(click) And mostly we get a complete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6786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However, the network cannot always guarantee, the sum of probability in each path, equal to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After rounding the probability values to zero or one (click), the selection tree may be incomplete, or be redundant.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 use a simple way to fix this issue.  Please refer to our paper for the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(click) And mostly we get a complete tree.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663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However, the network cannot always guarantee, the sum of probability in each path, equal to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After rounding the probability values to zero or one (click), the selection tree may be incomplete, or be redundant.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 use a simple way to fix this issue.  Please refer to our paper for the details.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(click) And mostly we get a complete tree.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2401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mask sparsity </a:t>
            </a:r>
            <a:r>
              <a:rPr lang="en-US" baseline="0" dirty="0" smtClean="0"/>
              <a:t>loss encourages, </a:t>
            </a:r>
            <a:r>
              <a:rPr lang="en-US" baseline="0" dirty="0"/>
              <a:t>that the number of cuboids we </a:t>
            </a:r>
            <a:r>
              <a:rPr lang="en-US" baseline="0" dirty="0" smtClean="0"/>
              <a:t>picked, </a:t>
            </a:r>
            <a:r>
              <a:rPr lang="en-US" baseline="0" dirty="0"/>
              <a:t>should be as small as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7493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And the approximation loss </a:t>
            </a:r>
            <a:r>
              <a:rPr lang="en-US" baseline="0" dirty="0" smtClean="0"/>
              <a:t>encourages, </a:t>
            </a:r>
            <a:r>
              <a:rPr lang="en-US" baseline="0" dirty="0"/>
              <a:t>the selected cuboids should also be a good approximation to the input 3D shape.</a:t>
            </a:r>
          </a:p>
          <a:p>
            <a:r>
              <a:rPr lang="en-US" baseline="0" dirty="0"/>
              <a:t>For the formulation details of each loss function, please refer to our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122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train our network using a progressive training scheme.</a:t>
            </a:r>
          </a:p>
          <a:p>
            <a:r>
              <a:rPr lang="en-US" baseline="0" dirty="0" smtClean="0"/>
              <a:t>(click) Firstly, we train the network to generate the cuboid abstraction with hierarchy.</a:t>
            </a:r>
          </a:p>
          <a:p>
            <a:r>
              <a:rPr lang="en-US" baseline="0" dirty="0" smtClean="0"/>
              <a:t>(click) Then, by fixing the encoder and the prediction module, we train the cuboid selection module, to get the selection masks.</a:t>
            </a:r>
          </a:p>
          <a:p>
            <a:r>
              <a:rPr lang="en-US" baseline="0" dirty="0" smtClean="0"/>
              <a:t>(click) Now we get the initial adaptive cuboid abstraction.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488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abstract a 3D shape as an assembly of primitives, to get the underlying shape structure.</a:t>
            </a:r>
          </a:p>
          <a:p>
            <a:r>
              <a:rPr lang="en-US" baseline="0" dirty="0" smtClean="0"/>
              <a:t>The cuboid is a relatively simple primitive (click) which can represent the part of 3D shapes.</a:t>
            </a:r>
          </a:p>
          <a:p>
            <a:r>
              <a:rPr lang="en-US" baseline="0" dirty="0" smtClean="0"/>
              <a:t>The shape abstraction can help us, to exploit the intrinsic structure coherence, predict object functionality, edit 3d shapes, and generate novel shapes.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30339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en-US" altLang="zh-CN" baseline="0" dirty="0" smtClean="0"/>
              <a:t> train our network using a progressive training scheme.</a:t>
            </a:r>
          </a:p>
          <a:p>
            <a:r>
              <a:rPr lang="en-US" altLang="zh-CN" baseline="0" dirty="0" smtClean="0"/>
              <a:t>(click) Firstly, we train the network to generate the cuboid abstraction with hierarchy.</a:t>
            </a:r>
          </a:p>
          <a:p>
            <a:r>
              <a:rPr lang="en-US" altLang="zh-CN" baseline="0" dirty="0" smtClean="0"/>
              <a:t>(click) Then, by fixing the encoder and the prediction module, we train the cuboid selection module, to get the selection masks.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0073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Now we get the initial adaptive cuboid abstraction.</a:t>
            </a:r>
          </a:p>
          <a:p>
            <a:r>
              <a:rPr lang="en-US" altLang="zh-CN" baseline="0" dirty="0" smtClean="0"/>
              <a:t>Next, (click) we pay more attention, to the selected cuboids.</a:t>
            </a:r>
          </a:p>
          <a:p>
            <a:r>
              <a:rPr lang="en-US" altLang="zh-CN" baseline="0" dirty="0" smtClean="0"/>
              <a:t>We train the cuboid prediction and selection module iteratively, to refine the masks and the cuboid parameters.</a:t>
            </a:r>
          </a:p>
          <a:p>
            <a:r>
              <a:rPr lang="en-US" altLang="zh-CN" baseline="0" dirty="0" smtClean="0"/>
              <a:t>(click) Finally, we </a:t>
            </a:r>
            <a:r>
              <a:rPr lang="en-US" altLang="zh-CN" baseline="0" dirty="0" err="1" smtClean="0"/>
              <a:t>finetune</a:t>
            </a:r>
            <a:r>
              <a:rPr lang="en-US" altLang="zh-CN" baseline="0" dirty="0" smtClean="0"/>
              <a:t> the whole network, using a smaller learning rate.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267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Now we get the initial adaptive cuboid abstraction.</a:t>
            </a:r>
          </a:p>
          <a:p>
            <a:r>
              <a:rPr lang="en-US" altLang="zh-CN" baseline="0" dirty="0" smtClean="0"/>
              <a:t>Next, (click) we pay more attention, to the selected cuboids.</a:t>
            </a:r>
          </a:p>
          <a:p>
            <a:r>
              <a:rPr lang="en-US" altLang="zh-CN" baseline="0" dirty="0" smtClean="0"/>
              <a:t>We train the cuboid prediction and selection module iteratively, to refine the masks and the cuboid parameters.</a:t>
            </a:r>
          </a:p>
          <a:p>
            <a:r>
              <a:rPr lang="en-US" altLang="zh-CN" baseline="0" dirty="0" smtClean="0"/>
              <a:t>(click) Finally, we </a:t>
            </a:r>
            <a:r>
              <a:rPr lang="en-US" altLang="zh-CN" baseline="0" dirty="0" err="1" smtClean="0"/>
              <a:t>finetune</a:t>
            </a:r>
            <a:r>
              <a:rPr lang="en-US" altLang="zh-CN" baseline="0" dirty="0" smtClean="0"/>
              <a:t> the whole network, using a smaller learning rate.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426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aseline="0" dirty="0" smtClean="0"/>
              <a:t>network is trained separately, </a:t>
            </a:r>
            <a:r>
              <a:rPr lang="en-US" baseline="0" dirty="0"/>
              <a:t>on four man-made shape categories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use the same loss function weights for each category.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5778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Here are the abstraction results predicted by our network.</a:t>
            </a:r>
            <a:endParaRPr lang="en-US" altLang="zh-CN" baseline="0" dirty="0"/>
          </a:p>
          <a:p>
            <a:r>
              <a:rPr lang="en-US" altLang="zh-CN" baseline="0" dirty="0"/>
              <a:t>In each category, the cuboids with the same color (click) are the correspondence parts in different shapes.</a:t>
            </a:r>
          </a:p>
          <a:p>
            <a:r>
              <a:rPr lang="en-US" altLang="zh-CN" baseline="0" dirty="0"/>
              <a:t>The body of the airplane is represented by the blue cuboid.</a:t>
            </a:r>
          </a:p>
          <a:p>
            <a:r>
              <a:rPr lang="en-US" altLang="zh-CN" baseline="0" dirty="0"/>
              <a:t>And the seat of the chair is represented by the red cuboid.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9583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Focus on the chair class. We cluster them by their abstraction structure.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In the same group, all the chairs have the same structure. While different groups have different structures.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Also, the blue cuboid represents the chair back, and the red cuboid stands for the chair seat.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91653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our default setting, each category uses a different cuboid number according</a:t>
            </a:r>
            <a:r>
              <a:rPr lang="en-US" baseline="0" dirty="0" smtClean="0"/>
              <a:t> to their shape complexity.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also conduct an experiment, to use the same cuboid number for each category.</a:t>
            </a:r>
          </a:p>
          <a:p>
            <a:r>
              <a:rPr lang="en-US" baseline="0" dirty="0" smtClean="0"/>
              <a:t>Here we show the comparison results. We can find the results using the same cuboid number, are also consistent and mostly visual pleasing.</a:t>
            </a:r>
          </a:p>
          <a:p>
            <a:r>
              <a:rPr lang="en-US" baseline="0" dirty="0" smtClean="0"/>
              <a:t>That means our network is not sensitive to the cuboid number setting. We use the default setting to get more visual pleasing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4406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 an ablation study</a:t>
            </a:r>
            <a:r>
              <a:rPr lang="en-US" baseline="0" dirty="0"/>
              <a:t> of some loss functions.</a:t>
            </a:r>
          </a:p>
          <a:p>
            <a:r>
              <a:rPr lang="en-US" altLang="zh-CN" baseline="0" dirty="0" smtClean="0"/>
              <a:t>With </a:t>
            </a:r>
            <a:r>
              <a:rPr lang="en-US" altLang="zh-CN" baseline="0" dirty="0"/>
              <a:t>all the loss functions, the network yields the adaptive abstractions with the smallest error than other settings.</a:t>
            </a:r>
          </a:p>
          <a:p>
            <a:r>
              <a:rPr lang="en-US" baseline="0" dirty="0" smtClean="0"/>
              <a:t>Without </a:t>
            </a:r>
            <a:r>
              <a:rPr lang="en-US" baseline="0" dirty="0"/>
              <a:t>the hierarchy loss</a:t>
            </a:r>
            <a:r>
              <a:rPr lang="en-US" baseline="0" dirty="0" smtClean="0"/>
              <a:t>, the hierarchical relationships between adjacent levels are not constructed, so </a:t>
            </a:r>
            <a:r>
              <a:rPr lang="en-US" baseline="0" dirty="0"/>
              <a:t>the </a:t>
            </a:r>
            <a:r>
              <a:rPr lang="en-US" baseline="0" dirty="0" smtClean="0"/>
              <a:t>result structure is not pleasing.</a:t>
            </a:r>
            <a:endParaRPr lang="en-US" baseline="0" dirty="0"/>
          </a:p>
          <a:p>
            <a:r>
              <a:rPr lang="en-US" baseline="0" dirty="0" smtClean="0"/>
              <a:t>Without </a:t>
            </a:r>
            <a:r>
              <a:rPr lang="en-US" baseline="0" dirty="0"/>
              <a:t>the mutex loss, the overlap between cuboids are </a:t>
            </a:r>
            <a:r>
              <a:rPr lang="en-US" baseline="0" dirty="0" smtClean="0"/>
              <a:t>obvious, </a:t>
            </a:r>
            <a:r>
              <a:rPr lang="en-US" baseline="0" dirty="0"/>
              <a:t>and the adaptive abstraction contains more cuboids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use chamfer distance to</a:t>
            </a:r>
            <a:r>
              <a:rPr lang="en-US" baseline="0" dirty="0" smtClean="0"/>
              <a:t> evaluate the abstraction quality. And the full loss setting gets the best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2559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compared our results with the</a:t>
            </a:r>
            <a:r>
              <a:rPr lang="en-US" baseline="0" dirty="0"/>
              <a:t> work of </a:t>
            </a:r>
            <a:r>
              <a:rPr lang="en-US" baseline="0" dirty="0" err="1" smtClean="0"/>
              <a:t>Tulsiani</a:t>
            </a:r>
            <a:r>
              <a:rPr lang="en-US" baseline="0" dirty="0" smtClean="0"/>
              <a:t>, </a:t>
            </a:r>
            <a:r>
              <a:rPr lang="en-US" baseline="0" dirty="0"/>
              <a:t>which is also an unsupervised learning method for cuboid abstraction.</a:t>
            </a:r>
          </a:p>
          <a:p>
            <a:r>
              <a:rPr lang="en-US" baseline="0" dirty="0" smtClean="0"/>
              <a:t>They (click) </a:t>
            </a:r>
            <a:r>
              <a:rPr lang="en-US" baseline="0" dirty="0"/>
              <a:t>use a single level cuboid </a:t>
            </a:r>
            <a:r>
              <a:rPr lang="en-US" baseline="0" dirty="0" smtClean="0"/>
              <a:t>setting. Without </a:t>
            </a:r>
            <a:r>
              <a:rPr lang="en-US" baseline="0" dirty="0"/>
              <a:t>any hierarchy, their </a:t>
            </a:r>
            <a:r>
              <a:rPr lang="en-US" baseline="0" dirty="0" smtClean="0"/>
              <a:t>method </a:t>
            </a:r>
            <a:r>
              <a:rPr lang="en-US" baseline="0" dirty="0"/>
              <a:t>cannot well address structure variations, and results in over-simplified abstraction.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546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latent space trained by our abstraction </a:t>
            </a:r>
            <a:r>
              <a:rPr lang="en-US" baseline="0" dirty="0" smtClean="0"/>
              <a:t>network, </a:t>
            </a:r>
            <a:r>
              <a:rPr lang="en-US" baseline="0" dirty="0"/>
              <a:t>encodes useful structural and geometric information.</a:t>
            </a:r>
          </a:p>
          <a:p>
            <a:r>
              <a:rPr lang="en-US" baseline="0" dirty="0"/>
              <a:t>Given two shapes, (</a:t>
            </a:r>
            <a:r>
              <a:rPr lang="en-US" baseline="0"/>
              <a:t>click</a:t>
            </a:r>
            <a:r>
              <a:rPr lang="en-US" baseline="0" smtClean="0"/>
              <a:t>) firstly </a:t>
            </a:r>
            <a:r>
              <a:rPr lang="en-US" baseline="0" dirty="0"/>
              <a:t>we extract their abstraction structure.</a:t>
            </a:r>
          </a:p>
          <a:p>
            <a:r>
              <a:rPr lang="en-US" baseline="0" dirty="0"/>
              <a:t>(click) We interpolate the latent code and get the interpolated structures.</a:t>
            </a:r>
          </a:p>
          <a:p>
            <a:r>
              <a:rPr lang="en-US" baseline="0" dirty="0"/>
              <a:t>Then we use the structure (click) to retrieve </a:t>
            </a:r>
            <a:r>
              <a:rPr lang="en-US" baseline="0" dirty="0" smtClean="0"/>
              <a:t>a </a:t>
            </a:r>
            <a:r>
              <a:rPr lang="en-US" baseline="0" dirty="0"/>
              <a:t>similar shape in the dataset, and deform the shape by the abstraction to get the final </a:t>
            </a:r>
            <a:r>
              <a:rPr lang="en-US" baseline="0" dirty="0" smtClean="0"/>
              <a:t>shape.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715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our paper is to </a:t>
            </a:r>
            <a:r>
              <a:rPr lang="en-US" dirty="0" smtClean="0"/>
              <a:t>construct </a:t>
            </a:r>
            <a:r>
              <a:rPr lang="en-US" altLang="zh-CN" dirty="0"/>
              <a:t>a good</a:t>
            </a:r>
            <a:r>
              <a:rPr lang="en-US" baseline="0" dirty="0"/>
              <a:t> 3D </a:t>
            </a:r>
            <a:r>
              <a:rPr lang="en-US" baseline="0" dirty="0" smtClean="0"/>
              <a:t>abstraction </a:t>
            </a:r>
            <a:r>
              <a:rPr lang="en-US" baseline="0" dirty="0"/>
              <a:t>for </a:t>
            </a:r>
            <a:r>
              <a:rPr lang="en-US" baseline="0" dirty="0" smtClean="0"/>
              <a:t>shapes in a class.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8858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use the latent code to retrieve similar shapes in the dataset.</a:t>
            </a:r>
          </a:p>
          <a:p>
            <a:r>
              <a:rPr lang="en-US" baseline="0" dirty="0"/>
              <a:t>(click) </a:t>
            </a:r>
            <a:r>
              <a:rPr lang="en-US" baseline="0" dirty="0" smtClean="0"/>
              <a:t>Here are the </a:t>
            </a:r>
            <a:r>
              <a:rPr lang="en-US" baseline="0" dirty="0"/>
              <a:t>top-3 retrieval </a:t>
            </a:r>
            <a:r>
              <a:rPr lang="en-US" baseline="0" dirty="0" smtClean="0"/>
              <a:t>results </a:t>
            </a:r>
            <a:r>
              <a:rPr lang="en-US" baseline="0" dirty="0"/>
              <a:t>using our latent code, and (click) </a:t>
            </a:r>
            <a:r>
              <a:rPr lang="en-US" baseline="0" dirty="0" smtClean="0"/>
              <a:t>here are </a:t>
            </a:r>
            <a:r>
              <a:rPr lang="en-US" baseline="0" dirty="0"/>
              <a:t>the </a:t>
            </a:r>
            <a:r>
              <a:rPr lang="en-US" baseline="0" dirty="0" smtClean="0"/>
              <a:t>results </a:t>
            </a:r>
            <a:r>
              <a:rPr lang="en-US" baseline="0" dirty="0"/>
              <a:t>using the auto-encoder latent code.</a:t>
            </a:r>
          </a:p>
          <a:p>
            <a:r>
              <a:rPr lang="en-US" baseline="0" dirty="0"/>
              <a:t>(click) </a:t>
            </a:r>
            <a:r>
              <a:rPr lang="en-US" baseline="0" dirty="0" smtClean="0"/>
              <a:t>The structure of this shape, is </a:t>
            </a:r>
            <a:r>
              <a:rPr lang="en-US" baseline="0" dirty="0"/>
              <a:t>not similar to the reference </a:t>
            </a:r>
            <a:r>
              <a:rPr lang="en-US" baseline="0" dirty="0" smtClean="0"/>
              <a:t>shape structure, </a:t>
            </a:r>
            <a:r>
              <a:rPr lang="en-US" baseline="0" dirty="0"/>
              <a:t>and our retrieval shapes have high structural similarity.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84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summary,</a:t>
            </a:r>
            <a:endParaRPr lang="en-US" dirty="0"/>
          </a:p>
          <a:p>
            <a:r>
              <a:rPr lang="en-US" dirty="0"/>
              <a:t>(click) we </a:t>
            </a:r>
            <a:r>
              <a:rPr lang="en-US" dirty="0" smtClean="0"/>
              <a:t>propose</a:t>
            </a:r>
            <a:r>
              <a:rPr lang="en-US" baseline="0" dirty="0" smtClean="0"/>
              <a:t> </a:t>
            </a:r>
            <a:r>
              <a:rPr lang="en-US" dirty="0" smtClean="0"/>
              <a:t>an </a:t>
            </a:r>
            <a:r>
              <a:rPr lang="en-US" dirty="0"/>
              <a:t>adaptive hierarchical cuboid </a:t>
            </a:r>
            <a:r>
              <a:rPr lang="en-US" dirty="0" smtClean="0"/>
              <a:t>representation, </a:t>
            </a:r>
            <a:r>
              <a:rPr lang="en-US" dirty="0"/>
              <a:t>for 3D shape abstraction.</a:t>
            </a:r>
          </a:p>
          <a:p>
            <a:r>
              <a:rPr lang="en-US" dirty="0"/>
              <a:t>(click) We</a:t>
            </a:r>
            <a:r>
              <a:rPr lang="en-US" baseline="0" dirty="0"/>
              <a:t> i</a:t>
            </a:r>
            <a:r>
              <a:rPr lang="en-US" dirty="0"/>
              <a:t>ntroduce an unsupervised learning </a:t>
            </a:r>
            <a:r>
              <a:rPr lang="en-US" dirty="0" smtClean="0"/>
              <a:t>method, to </a:t>
            </a:r>
            <a:r>
              <a:rPr lang="en-US" dirty="0"/>
              <a:t>extract the representation from unlabeled 3D </a:t>
            </a:r>
            <a:r>
              <a:rPr lang="en-US" dirty="0" smtClean="0"/>
              <a:t>shapes.</a:t>
            </a:r>
            <a:endParaRPr lang="en-US" dirty="0"/>
          </a:p>
          <a:p>
            <a:r>
              <a:rPr lang="en-US" dirty="0"/>
              <a:t>(click) We</a:t>
            </a:r>
            <a:r>
              <a:rPr lang="en-US" baseline="0" dirty="0"/>
              <a:t> d</a:t>
            </a:r>
            <a:r>
              <a:rPr lang="en-US" dirty="0"/>
              <a:t>emonstrate the superiority of our </a:t>
            </a:r>
            <a:r>
              <a:rPr lang="en-US" dirty="0" smtClean="0"/>
              <a:t>method, </a:t>
            </a:r>
            <a:r>
              <a:rPr lang="en-US" dirty="0"/>
              <a:t>over the existing </a:t>
            </a:r>
            <a:r>
              <a:rPr lang="en-US" dirty="0" smtClean="0"/>
              <a:t>work, </a:t>
            </a:r>
            <a:r>
              <a:rPr lang="en-US" dirty="0"/>
              <a:t>and apply the learned </a:t>
            </a:r>
            <a:r>
              <a:rPr lang="en-US" dirty="0" smtClean="0"/>
              <a:t>abstraction, </a:t>
            </a:r>
            <a:r>
              <a:rPr lang="en-US" dirty="0"/>
              <a:t>to different shape analysis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7568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en-US" altLang="zh-CN" baseline="0" dirty="0"/>
              <a:t> </a:t>
            </a:r>
            <a:r>
              <a:rPr lang="en-US" altLang="zh-CN" baseline="0" dirty="0" smtClean="0"/>
              <a:t>limitation of </a:t>
            </a:r>
            <a:r>
              <a:rPr lang="en-US" altLang="zh-CN" baseline="0" dirty="0"/>
              <a:t>our method </a:t>
            </a:r>
            <a:r>
              <a:rPr lang="en-US" baseline="0" dirty="0"/>
              <a:t>is </a:t>
            </a:r>
            <a:r>
              <a:rPr lang="en-US" baseline="0" dirty="0" smtClean="0"/>
              <a:t>that, </a:t>
            </a:r>
            <a:r>
              <a:rPr lang="en-US" baseline="0" dirty="0"/>
              <a:t>it’s hard to capture the small components, because the volume and surface coverage </a:t>
            </a:r>
            <a:r>
              <a:rPr lang="en-US" baseline="0" dirty="0" smtClean="0"/>
              <a:t>losses, are </a:t>
            </a:r>
            <a:r>
              <a:rPr lang="en-US" baseline="0" dirty="0"/>
              <a:t>not high on these small parts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The available part information, may help to guide the abstraction. (click)</a:t>
            </a:r>
          </a:p>
          <a:p>
            <a:r>
              <a:rPr lang="en-US" baseline="0" dirty="0" smtClean="0"/>
              <a:t>Moreover, in our </a:t>
            </a:r>
            <a:r>
              <a:rPr lang="en-US" baseline="0" dirty="0"/>
              <a:t>method, the abstraction consistency is not </a:t>
            </a:r>
            <a:r>
              <a:rPr lang="en-US" baseline="0" dirty="0" smtClean="0"/>
              <a:t>formulated explicitly. It is only contained in </a:t>
            </a:r>
            <a:r>
              <a:rPr lang="en-US" baseline="0" dirty="0"/>
              <a:t>the network </a:t>
            </a:r>
            <a:r>
              <a:rPr lang="en-US" baseline="0" dirty="0" smtClean="0"/>
              <a:t>architecture.</a:t>
            </a:r>
          </a:p>
          <a:p>
            <a:r>
              <a:rPr lang="en-US" baseline="0" dirty="0" smtClean="0"/>
              <a:t>How </a:t>
            </a:r>
            <a:r>
              <a:rPr lang="en-US" baseline="0" dirty="0"/>
              <a:t>to quantize </a:t>
            </a:r>
            <a:r>
              <a:rPr lang="en-US" baseline="0" dirty="0" smtClean="0"/>
              <a:t>it, </a:t>
            </a:r>
            <a:r>
              <a:rPr lang="en-US" baseline="0" dirty="0"/>
              <a:t>and use it as a loss function is worth </a:t>
            </a:r>
            <a:r>
              <a:rPr lang="en-US" baseline="0" dirty="0" smtClean="0"/>
              <a:t>exploring.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1751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thank the authors of ShapeNet and </a:t>
            </a:r>
            <a:r>
              <a:rPr lang="en-US" baseline="0" dirty="0" err="1" smtClean="0"/>
              <a:t>Tulsiani</a:t>
            </a:r>
            <a:r>
              <a:rPr lang="en-US" baseline="0" dirty="0" smtClean="0"/>
              <a:t> for sharing data, and the anonymous reviewers for their valuable suggestions and feedbacks.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10744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for</a:t>
            </a:r>
            <a:r>
              <a:rPr lang="en-US" baseline="0" dirty="0" smtClean="0"/>
              <a:t> your attention. For code and data, please scan this QR code. Thanks.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8914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results </a:t>
            </a:r>
            <a:r>
              <a:rPr lang="en-US" smtClean="0"/>
              <a:t>do net </a:t>
            </a:r>
            <a:r>
              <a:rPr lang="en-US" dirty="0" smtClean="0"/>
              <a:t>need any correction.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correction ratio of the chair category is little higher due to the large structure variations, however, the number of corrected nodes is still small.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00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So what is a good 3D abstraction.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(click) Firstly, it should be compact. We want to use as few as possible primitives, to abstract a 3D shape.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(click) </a:t>
            </a:r>
            <a:r>
              <a:rPr lang="en-US" altLang="zh-CN" baseline="0" dirty="0" smtClean="0"/>
              <a:t>Secondly, the abstraction should be expressive, so that it can abstract 3D shapes with different structures.</a:t>
            </a:r>
          </a:p>
          <a:p>
            <a:r>
              <a:rPr lang="en-US" altLang="zh-CN" dirty="0" smtClean="0"/>
              <a:t>(click) </a:t>
            </a:r>
            <a:r>
              <a:rPr lang="en-US" altLang="zh-CN" baseline="0" dirty="0" smtClean="0"/>
              <a:t>Thirdly, the abstraction should be adaptive because different parts of a 3D shape may exhibit different levels of structure details. </a:t>
            </a:r>
          </a:p>
          <a:p>
            <a:r>
              <a:rPr lang="en-US" altLang="zh-CN" baseline="0" dirty="0" smtClean="0"/>
              <a:t>(click) Finally, the structure of the primitives, should be consistent among different shapes, so that it can easily reveal the common structure and sub-structure shared by different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475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So what is a good 3D abstraction?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(click) Firstly, it should be compact. We want to use as few as possible primitives to abstract a 3D shape.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(click) </a:t>
            </a:r>
            <a:r>
              <a:rPr lang="en-US" altLang="zh-CN" baseline="0" dirty="0" smtClean="0"/>
              <a:t>Secondly, the abstraction should be expressive, so that it can abstract 3D shapes with different structures.</a:t>
            </a:r>
          </a:p>
          <a:p>
            <a:r>
              <a:rPr lang="en-US" altLang="zh-CN" dirty="0" smtClean="0"/>
              <a:t>(click) </a:t>
            </a:r>
            <a:r>
              <a:rPr lang="en-US" altLang="zh-CN" baseline="0" dirty="0" smtClean="0"/>
              <a:t>Thirdly, the abstraction should be adaptive, because different parts of a 3D shape, may exhibit different levels of structure details. </a:t>
            </a:r>
          </a:p>
          <a:p>
            <a:r>
              <a:rPr lang="en-US" altLang="zh-CN" baseline="0" dirty="0" smtClean="0"/>
              <a:t>(click) Finally, the structure of the primitives, should be consistent among different shapes, so that it can easily reveal the common structure and sub-structure shared by different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2068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So what is a good 3D abstraction?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(click) Firstly, it should be compact. We want to use as few as possible primitives to abstract a 3D shape.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(click) </a:t>
            </a:r>
            <a:r>
              <a:rPr lang="en-US" altLang="zh-CN" baseline="0" dirty="0" smtClean="0"/>
              <a:t>Secondly, the abstraction should be expressive, so that it can abstract 3D shapes with different structures.</a:t>
            </a:r>
          </a:p>
          <a:p>
            <a:r>
              <a:rPr lang="en-US" altLang="zh-CN" dirty="0" smtClean="0"/>
              <a:t>(click) </a:t>
            </a:r>
            <a:r>
              <a:rPr lang="en-US" altLang="zh-CN" baseline="0" dirty="0" smtClean="0"/>
              <a:t>Thirdly, the abstraction should be adaptive, because different parts of a 3D shape, may exhibit different levels of structure details. </a:t>
            </a:r>
          </a:p>
          <a:p>
            <a:r>
              <a:rPr lang="en-US" altLang="zh-CN" baseline="0" dirty="0" smtClean="0"/>
              <a:t>(click) Finally, the structure of the primitives, should be consistent among different shapes, so that it can easily reveal the common structure and sub-structure shared by different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381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So what is a good 3D abstraction?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(click) Firstly, it should be compact. We want to use as few as possible primitives to abstract a 3D shape.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(click) </a:t>
            </a:r>
            <a:r>
              <a:rPr lang="en-US" altLang="zh-CN" baseline="0" dirty="0" smtClean="0"/>
              <a:t>Secondly, the abstraction should be expressive, so that it can abstract 3D shapes with different structures.</a:t>
            </a:r>
          </a:p>
          <a:p>
            <a:r>
              <a:rPr lang="en-US" altLang="zh-CN" dirty="0" smtClean="0"/>
              <a:t>(click) </a:t>
            </a:r>
            <a:r>
              <a:rPr lang="en-US" altLang="zh-CN" baseline="0" dirty="0" smtClean="0"/>
              <a:t>Thirdly, the abstraction should be adaptive, because different parts of a 3D shape, may exhibit different levels of structure details. </a:t>
            </a:r>
          </a:p>
          <a:p>
            <a:r>
              <a:rPr lang="en-US" altLang="zh-CN" baseline="0" dirty="0" smtClean="0"/>
              <a:t>(click) Finally, the structure of the primitives, should be consistent among different shapes, so that it can easily reveal the common structure and sub-structure shared by different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5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1419224" y="666005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700" y="2985093"/>
            <a:ext cx="7956599" cy="792087"/>
          </a:xfrm>
        </p:spPr>
        <p:txBody>
          <a:bodyPr anchor="b" anchorCtr="0">
            <a:normAutofit/>
          </a:bodyPr>
          <a:lstStyle>
            <a:lvl1pPr algn="ctr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099" y="3847620"/>
            <a:ext cx="6387800" cy="27003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2465386" y="4369773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7579" y="426199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600" y="430623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41941-1AFE-48DF-8FA0-A7BD1741AC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34"/>
          <a:stretch/>
        </p:blipFill>
        <p:spPr>
          <a:xfrm>
            <a:off x="0" y="-1"/>
            <a:ext cx="1493505" cy="1781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071CFF-16D1-4046-851C-B754F4C34376}"/>
              </a:ext>
            </a:extLst>
          </p:cNvPr>
          <p:cNvSpPr/>
          <p:nvPr userDrawn="1"/>
        </p:nvSpPr>
        <p:spPr>
          <a:xfrm>
            <a:off x="0" y="1009650"/>
            <a:ext cx="1500188" cy="804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E19C45-847B-4438-BC94-6B1BB77A0673}"/>
              </a:ext>
            </a:extLst>
          </p:cNvPr>
          <p:cNvSpPr/>
          <p:nvPr userDrawn="1"/>
        </p:nvSpPr>
        <p:spPr>
          <a:xfrm>
            <a:off x="0" y="957263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7477125" cy="2232248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5" y="2427735"/>
            <a:ext cx="5653386" cy="639365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35B63-221B-41FE-BF74-7097B1E4CDBA}"/>
              </a:ext>
            </a:extLst>
          </p:cNvPr>
          <p:cNvSpPr txBox="1"/>
          <p:nvPr userDrawn="1"/>
        </p:nvSpPr>
        <p:spPr>
          <a:xfrm>
            <a:off x="343453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CED52-49F0-4DD5-8902-FEC19CAD0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827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96B1C-30FA-4A38-B5E8-8F6622803E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848" y="4485029"/>
            <a:ext cx="278979" cy="278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57C495-80A7-416C-880E-9B4523C304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10178"/>
          <a:stretch/>
        </p:blipFill>
        <p:spPr>
          <a:xfrm>
            <a:off x="254643" y="0"/>
            <a:ext cx="5798916" cy="2408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F2694-FEE9-452C-A326-2BBE12793A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40287" y="3351930"/>
            <a:ext cx="1703713" cy="16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38099" y="438402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137" y="2916378"/>
            <a:ext cx="7956599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522" y="3791240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314518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892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913" y="4485029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5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C7B677-5641-4DB8-A596-447109EDB5C1}"/>
              </a:ext>
            </a:extLst>
          </p:cNvPr>
          <p:cNvSpPr/>
          <p:nvPr userDrawn="1"/>
        </p:nvSpPr>
        <p:spPr>
          <a:xfrm>
            <a:off x="0" y="0"/>
            <a:ext cx="1495425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67" y="975123"/>
            <a:ext cx="8619295" cy="360639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3A7D6-031D-40DA-9D3D-1291850DF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171" t="13889" r="14248" b="13241"/>
          <a:stretch/>
        </p:blipFill>
        <p:spPr>
          <a:xfrm>
            <a:off x="8176381" y="178107"/>
            <a:ext cx="7048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7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380B11-5BC2-405C-9D9C-9CB315ABCC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4" t="4080" r="8664"/>
          <a:stretch/>
        </p:blipFill>
        <p:spPr>
          <a:xfrm>
            <a:off x="-1" y="0"/>
            <a:ext cx="1366839" cy="1818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4pPr>
              <a:defRPr>
                <a:solidFill>
                  <a:srgbClr val="63C9D7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3647" y="202500"/>
            <a:ext cx="7416715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rgbClr val="F7C80A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96F97B-A197-4F03-B23B-1EDA7CDA7E38}"/>
              </a:ext>
            </a:extLst>
          </p:cNvPr>
          <p:cNvSpPr/>
          <p:nvPr userDrawn="1"/>
        </p:nvSpPr>
        <p:spPr>
          <a:xfrm>
            <a:off x="0" y="985838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97EC4B-CB8A-4337-AF73-9FD6B9771430}"/>
              </a:ext>
            </a:extLst>
          </p:cNvPr>
          <p:cNvSpPr/>
          <p:nvPr userDrawn="1"/>
        </p:nvSpPr>
        <p:spPr>
          <a:xfrm>
            <a:off x="0" y="971550"/>
            <a:ext cx="1403648" cy="719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E791147-9AA4-4CE9-931D-4937C3DDD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374" t="6738" r="9919"/>
          <a:stretch/>
        </p:blipFill>
        <p:spPr>
          <a:xfrm>
            <a:off x="0" y="0"/>
            <a:ext cx="1328738" cy="1731174"/>
          </a:xfrm>
          <a:prstGeom prst="rect">
            <a:avLst/>
          </a:prstGeom>
        </p:spPr>
      </p:pic>
      <p:sp>
        <p:nvSpPr>
          <p:cNvPr id="22" name="Rectangle 21" descr="background"/>
          <p:cNvSpPr/>
          <p:nvPr userDrawn="1"/>
        </p:nvSpPr>
        <p:spPr>
          <a:xfrm>
            <a:off x="0" y="4782380"/>
            <a:ext cx="9144000" cy="361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648" y="951311"/>
            <a:ext cx="7477584" cy="36063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19348-F64F-477C-AA46-A398A5FA260B}"/>
              </a:ext>
            </a:extLst>
          </p:cNvPr>
          <p:cNvSpPr txBox="1"/>
          <p:nvPr userDrawn="1"/>
        </p:nvSpPr>
        <p:spPr>
          <a:xfrm>
            <a:off x="251519" y="4921408"/>
            <a:ext cx="8629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b="1" dirty="0">
                <a:solidFill>
                  <a:srgbClr val="FFFF00"/>
                </a:solidFill>
              </a:rPr>
              <a:t>CONFERENCE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17-20 November 2019</a:t>
            </a:r>
            <a:r>
              <a:rPr lang="en-AU" sz="800" dirty="0">
                <a:solidFill>
                  <a:srgbClr val="FFFF00"/>
                </a:solidFill>
              </a:rPr>
              <a:t>  -  </a:t>
            </a:r>
            <a:r>
              <a:rPr lang="en-AU" sz="800" b="1" dirty="0">
                <a:solidFill>
                  <a:srgbClr val="FFFF00"/>
                </a:solidFill>
              </a:rPr>
              <a:t>EXHIBITION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18-20 November 2019  </a:t>
            </a:r>
            <a:r>
              <a:rPr lang="en-AU" sz="800" dirty="0">
                <a:solidFill>
                  <a:srgbClr val="FFFF00"/>
                </a:solidFill>
              </a:rPr>
              <a:t>-  </a:t>
            </a:r>
            <a:r>
              <a:rPr lang="en-AU" sz="800" b="1" dirty="0">
                <a:solidFill>
                  <a:srgbClr val="FFFF00"/>
                </a:solidFill>
              </a:rPr>
              <a:t>BCEC</a:t>
            </a:r>
            <a:r>
              <a:rPr lang="en-AU" sz="800" dirty="0">
                <a:solidFill>
                  <a:srgbClr val="FFFF00"/>
                </a:solidFill>
              </a:rPr>
              <a:t>, Brisbane, AUSTRALIA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7C0FD-F3AD-4AF5-91AC-9E38C4199075}"/>
              </a:ext>
            </a:extLst>
          </p:cNvPr>
          <p:cNvSpPr txBox="1"/>
          <p:nvPr userDrawn="1"/>
        </p:nvSpPr>
        <p:spPr>
          <a:xfrm>
            <a:off x="262767" y="4757490"/>
            <a:ext cx="861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u="sng" dirty="0">
                <a:solidFill>
                  <a:schemeClr val="bg1"/>
                </a:solidFill>
              </a:rPr>
              <a:t>SA2019.SIGGRAPH.ORG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30EE3F-EADC-433F-9595-E182F54FBFDF}"/>
              </a:ext>
            </a:extLst>
          </p:cNvPr>
          <p:cNvCxnSpPr/>
          <p:nvPr userDrawn="1"/>
        </p:nvCxnSpPr>
        <p:spPr>
          <a:xfrm>
            <a:off x="-5754" y="4748786"/>
            <a:ext cx="9152843" cy="0"/>
          </a:xfrm>
          <a:prstGeom prst="line">
            <a:avLst/>
          </a:prstGeom>
          <a:ln w="63500">
            <a:solidFill>
              <a:srgbClr val="F7C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71F218D-68C7-4D4D-AEF2-37BB7DA1480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880" y="4786662"/>
            <a:ext cx="323218" cy="32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30BD9A-7D45-4D67-8A67-86C66F94128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3952" y="481695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55" r:id="rId3"/>
    <p:sldLayoutId id="2147483689" r:id="rId4"/>
    <p:sldLayoutId id="2147483687" r:id="rId5"/>
    <p:sldLayoutId id="2147483680" r:id="rId6"/>
    <p:sldLayoutId id="2147483679" r:id="rId7"/>
    <p:sldLayoutId id="2147483661" r:id="rId8"/>
    <p:sldLayoutId id="2147483663" r:id="rId9"/>
    <p:sldLayoutId id="2147483685" r:id="rId10"/>
    <p:sldLayoutId id="2147483664" r:id="rId11"/>
    <p:sldLayoutId id="2147483686" r:id="rId12"/>
    <p:sldLayoutId id="2147483667" r:id="rId13"/>
    <p:sldLayoutId id="2147483665" r:id="rId14"/>
    <p:sldLayoutId id="2147483682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75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82.png"/><Relationship Id="rId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openxmlformats.org/officeDocument/2006/relationships/image" Target="../media/image82.png"/><Relationship Id="rId4" Type="http://schemas.openxmlformats.org/officeDocument/2006/relationships/image" Target="../media/image98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80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5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5" Type="http://schemas.openxmlformats.org/officeDocument/2006/relationships/image" Target="../media/image13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5.png"/><Relationship Id="rId1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82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107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5" Type="http://schemas.openxmlformats.org/officeDocument/2006/relationships/image" Target="../media/image82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8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04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13.png"/><Relationship Id="rId5" Type="http://schemas.openxmlformats.org/officeDocument/2006/relationships/image" Target="../media/image134.png"/><Relationship Id="rId10" Type="http://schemas.openxmlformats.org/officeDocument/2006/relationships/image" Target="../media/image82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3.png"/><Relationship Id="rId3" Type="http://schemas.openxmlformats.org/officeDocument/2006/relationships/image" Target="../media/image105.png"/><Relationship Id="rId7" Type="http://schemas.openxmlformats.org/officeDocument/2006/relationships/image" Target="../media/image103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95.png"/><Relationship Id="rId5" Type="http://schemas.openxmlformats.org/officeDocument/2006/relationships/image" Target="../media/image216.png"/><Relationship Id="rId10" Type="http://schemas.openxmlformats.org/officeDocument/2006/relationships/image" Target="../media/image107.png"/><Relationship Id="rId9" Type="http://schemas.openxmlformats.org/officeDocument/2006/relationships/image" Target="../media/image97.png"/><Relationship Id="rId1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15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138.png"/><Relationship Id="rId5" Type="http://schemas.openxmlformats.org/officeDocument/2006/relationships/image" Target="../media/image139.png"/><Relationship Id="rId10" Type="http://schemas.openxmlformats.org/officeDocument/2006/relationships/image" Target="../media/image137.png"/><Relationship Id="rId4" Type="http://schemas.openxmlformats.org/officeDocument/2006/relationships/image" Target="../media/image140.png"/><Relationship Id="rId9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0.png"/><Relationship Id="rId4" Type="http://schemas.openxmlformats.org/officeDocument/2006/relationships/image" Target="../media/image1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20713B73-6855-45E6-A5D1-EA83E3940806}"/>
              </a:ext>
            </a:extLst>
          </p:cNvPr>
          <p:cNvSpPr txBox="1">
            <a:spLocks/>
          </p:cNvSpPr>
          <p:nvPr/>
        </p:nvSpPr>
        <p:spPr>
          <a:xfrm>
            <a:off x="561452" y="2325202"/>
            <a:ext cx="7956599" cy="792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Learning Adaptive Hierarchical Cuboid Abstractions of 3D Shape Collections</a:t>
            </a:r>
            <a:endParaRPr lang="en-AU" sz="2800" dirty="0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50BB4D3A-0409-4159-96E7-B7406120CF1E}"/>
              </a:ext>
            </a:extLst>
          </p:cNvPr>
          <p:cNvSpPr txBox="1">
            <a:spLocks/>
          </p:cNvSpPr>
          <p:nvPr/>
        </p:nvSpPr>
        <p:spPr>
          <a:xfrm>
            <a:off x="1384600" y="3454480"/>
            <a:ext cx="6387800" cy="27003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 smtClean="0"/>
              <a:t>Chun-Yu Sun, Qian-Fang Zou, Xin Tong, Yang Liu</a:t>
            </a:r>
            <a:endParaRPr lang="en-AU" dirty="0"/>
          </a:p>
        </p:txBody>
      </p:sp>
      <p:pic>
        <p:nvPicPr>
          <p:cNvPr id="12" name="Picture 6" descr="https://upload.wikimedia.org/wikipedia/en/thumb/7/78/Tsinghua_University_logo_and_wordmark_in_Chinese_and_English_characters.svg/250px-Tsinghua_University_logo_and_wordmark_in_Chinese_and_English_character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54" y="4024227"/>
            <a:ext cx="1470025" cy="46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File:Microsoft Research Asia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05" y="3980510"/>
            <a:ext cx="1259412" cy="59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://staff.ustc.edu.cn/~kangduyu/images/ustc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97" y="4024227"/>
            <a:ext cx="2770090" cy="46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9" y="707319"/>
            <a:ext cx="1315512" cy="12454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02" y="697576"/>
            <a:ext cx="1256404" cy="12454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52" y="692566"/>
            <a:ext cx="967576" cy="1243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19" y="687834"/>
            <a:ext cx="786019" cy="12649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80" y="169703"/>
            <a:ext cx="1072440" cy="10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Construct </a:t>
            </a:r>
            <a:r>
              <a:rPr lang="en-US" altLang="zh-CN" dirty="0">
                <a:solidFill>
                  <a:schemeClr val="accent1"/>
                </a:solidFill>
              </a:rPr>
              <a:t>a good 3D abstraction</a:t>
            </a:r>
            <a:r>
              <a:rPr lang="en-US" altLang="zh-CN" dirty="0"/>
              <a:t> for shapes in a class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Compact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Expressive</a:t>
            </a:r>
          </a:p>
          <a:p>
            <a:pPr lvl="1"/>
            <a:r>
              <a:rPr lang="en-US" dirty="0" smtClean="0"/>
              <a:t>Adaptive</a:t>
            </a:r>
          </a:p>
          <a:p>
            <a:pPr lvl="1"/>
            <a:r>
              <a:rPr lang="en-US" altLang="zh-CN" b="1" dirty="0" smtClean="0">
                <a:solidFill>
                  <a:schemeClr val="accent1"/>
                </a:solidFill>
              </a:rPr>
              <a:t>Consistent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12" y="3152963"/>
            <a:ext cx="1231423" cy="1167729"/>
          </a:xfrm>
          <a:prstGeom prst="rect">
            <a:avLst/>
          </a:prstGeom>
          <a:blipFill dpi="0" rotWithShape="1">
            <a:blip r:embed="rId4">
              <a:alphaModFix amt="51000"/>
            </a:blip>
            <a:srcRect/>
            <a:stretch>
              <a:fillRect/>
            </a:stretch>
          </a:blip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55" y="3152963"/>
            <a:ext cx="1177942" cy="1167729"/>
          </a:xfrm>
          <a:prstGeom prst="rect">
            <a:avLst/>
          </a:prstGeom>
          <a:blipFill>
            <a:blip r:embed="rId6">
              <a:alphaModFix amt="51000"/>
            </a:blip>
            <a:stretch>
              <a:fillRect/>
            </a:stretch>
          </a:blip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55" y="1802476"/>
            <a:ext cx="1215023" cy="1201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12" y="1802476"/>
            <a:ext cx="1231423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3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Supervised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Expressive</a:t>
            </a:r>
            <a:r>
              <a:rPr lang="en-US" altLang="zh-CN" dirty="0" smtClean="0">
                <a:solidFill>
                  <a:schemeClr val="accent1"/>
                </a:solidFill>
              </a:rPr>
              <a:t>ness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Compactness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rgbClr val="EA4335"/>
                </a:solidFill>
              </a:rPr>
              <a:t>Need </a:t>
            </a:r>
            <a:r>
              <a:rPr lang="en-US" dirty="0">
                <a:solidFill>
                  <a:srgbClr val="EA4335"/>
                </a:solidFill>
              </a:rPr>
              <a:t>labeled data</a:t>
            </a:r>
          </a:p>
          <a:p>
            <a:pPr lvl="1"/>
            <a:r>
              <a:rPr lang="en-US" dirty="0">
                <a:solidFill>
                  <a:srgbClr val="EA4335"/>
                </a:solidFill>
              </a:rPr>
              <a:t>Lack consistency</a:t>
            </a:r>
          </a:p>
          <a:p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41" y="3223902"/>
            <a:ext cx="3116826" cy="8213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02681" y="4221361"/>
            <a:ext cx="2463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[Li et al. 2017]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681" y="1027941"/>
            <a:ext cx="2229661" cy="16541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88420" y="2739977"/>
            <a:ext cx="2463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</a:t>
            </a:r>
            <a:r>
              <a:rPr lang="en-US" altLang="zh-CN" sz="1400" dirty="0"/>
              <a:t>Zou</a:t>
            </a:r>
            <a:r>
              <a:rPr lang="en-US" sz="1400" dirty="0"/>
              <a:t> et al. 2017]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899" y="1515182"/>
            <a:ext cx="2995788" cy="6796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42274" y="2422076"/>
            <a:ext cx="2463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[Du et al. 2018]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597" y="2974491"/>
            <a:ext cx="2186592" cy="11918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49586" y="4192556"/>
            <a:ext cx="2463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</a:t>
            </a:r>
            <a:r>
              <a:rPr lang="en-US" sz="1400" dirty="0" err="1"/>
              <a:t>Niu</a:t>
            </a:r>
            <a:r>
              <a:rPr lang="en-US" sz="1400" dirty="0"/>
              <a:t> et al. 2018]</a:t>
            </a:r>
          </a:p>
        </p:txBody>
      </p:sp>
    </p:spTree>
    <p:extLst>
      <p:ext uri="{BB962C8B-B14F-4D97-AF65-F5344CB8AC3E}">
        <p14:creationId xmlns:p14="http://schemas.microsoft.com/office/powerpoint/2010/main" val="3561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Unsupervised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Consistency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need labelled data</a:t>
            </a:r>
          </a:p>
          <a:p>
            <a:pPr lvl="1"/>
            <a:r>
              <a:rPr lang="en-US" dirty="0" smtClean="0">
                <a:solidFill>
                  <a:srgbClr val="EA4335"/>
                </a:solidFill>
              </a:rPr>
              <a:t>Weak </a:t>
            </a:r>
            <a:r>
              <a:rPr lang="en-US" dirty="0">
                <a:solidFill>
                  <a:srgbClr val="EA4335"/>
                </a:solidFill>
              </a:rPr>
              <a:t>expressiveness</a:t>
            </a:r>
          </a:p>
          <a:p>
            <a:pPr lvl="1"/>
            <a:r>
              <a:rPr lang="en-US" dirty="0">
                <a:solidFill>
                  <a:srgbClr val="EA4335"/>
                </a:solidFill>
              </a:rPr>
              <a:t>Over-simplification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15211" y="4034482"/>
            <a:ext cx="2463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[Tulsiani et al. 2017]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57" y="2457589"/>
            <a:ext cx="3943700" cy="1390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742" y="1551782"/>
            <a:ext cx="5248529" cy="7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Design a good 3D representation for shape abstraction</a:t>
            </a:r>
          </a:p>
          <a:p>
            <a:r>
              <a:rPr lang="en-US" altLang="zh-CN" dirty="0"/>
              <a:t>Propose an unsupervised method to abstract 3D shapes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680" y="2015373"/>
            <a:ext cx="1231423" cy="1167729"/>
          </a:xfrm>
          <a:prstGeom prst="rect">
            <a:avLst/>
          </a:prstGeom>
          <a:blipFill dpi="0" rotWithShape="1">
            <a:blip r:embed="rId4">
              <a:alphaModFix amt="51000"/>
            </a:blip>
            <a:srcRect/>
            <a:stretch>
              <a:fillRect/>
            </a:stretch>
          </a:blip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85" y="3214180"/>
            <a:ext cx="1177942" cy="1167729"/>
          </a:xfrm>
          <a:prstGeom prst="rect">
            <a:avLst/>
          </a:prstGeom>
          <a:blipFill>
            <a:blip r:embed="rId6">
              <a:alphaModFix amt="51000"/>
            </a:blip>
            <a:stretch>
              <a:fillRect/>
            </a:stretch>
          </a:blip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08" y="3173132"/>
            <a:ext cx="1215023" cy="1201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08" y="1976792"/>
            <a:ext cx="1231423" cy="1196340"/>
          </a:xfrm>
          <a:prstGeom prst="rect">
            <a:avLst/>
          </a:prstGeom>
        </p:spPr>
      </p:pic>
      <p:sp>
        <p:nvSpPr>
          <p:cNvPr id="8" name="Flowchart: Manual Operation 7"/>
          <p:cNvSpPr/>
          <p:nvPr/>
        </p:nvSpPr>
        <p:spPr>
          <a:xfrm rot="16200000">
            <a:off x="3638946" y="2791619"/>
            <a:ext cx="932661" cy="790574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nual Operation 10"/>
          <p:cNvSpPr/>
          <p:nvPr/>
        </p:nvSpPr>
        <p:spPr>
          <a:xfrm rot="5400000">
            <a:off x="4574797" y="2791617"/>
            <a:ext cx="932661" cy="790574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5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430472" y="3037319"/>
            <a:ext cx="1072245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a common structure at a higher abstraction </a:t>
            </a:r>
            <a:r>
              <a:rPr lang="en-US" dirty="0" smtClean="0"/>
              <a:t>level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29" y="3113175"/>
            <a:ext cx="1232736" cy="1119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29" y="1726875"/>
            <a:ext cx="1232736" cy="1197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54" y="3109146"/>
            <a:ext cx="1211324" cy="1093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54" y="1724781"/>
            <a:ext cx="1211322" cy="1197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60" y="3113177"/>
            <a:ext cx="1208474" cy="1119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06" y="1726877"/>
            <a:ext cx="1133762" cy="11976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3067" y="2986003"/>
            <a:ext cx="11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Tail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430472" y="3541226"/>
            <a:ext cx="1072245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93067" y="3489910"/>
            <a:ext cx="11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Airframe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430472" y="4045133"/>
            <a:ext cx="1072245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93067" y="3993817"/>
            <a:ext cx="11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Wings</a:t>
            </a:r>
          </a:p>
        </p:txBody>
      </p:sp>
      <p:cxnSp>
        <p:nvCxnSpPr>
          <p:cNvPr id="21" name="Curved Connector 20"/>
          <p:cNvCxnSpPr>
            <a:stCxn id="10" idx="3"/>
          </p:cNvCxnSpPr>
          <p:nvPr/>
        </p:nvCxnSpPr>
        <p:spPr>
          <a:xfrm>
            <a:off x="2550047" y="3170669"/>
            <a:ext cx="608672" cy="1298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7" idx="3"/>
          </p:cNvCxnSpPr>
          <p:nvPr/>
        </p:nvCxnSpPr>
        <p:spPr>
          <a:xfrm flipV="1">
            <a:off x="2550047" y="3576542"/>
            <a:ext cx="882310" cy="98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9" idx="3"/>
          </p:cNvCxnSpPr>
          <p:nvPr/>
        </p:nvCxnSpPr>
        <p:spPr>
          <a:xfrm flipV="1">
            <a:off x="2550047" y="3526123"/>
            <a:ext cx="1400470" cy="652360"/>
          </a:xfrm>
          <a:prstGeom prst="curvedConnector3">
            <a:avLst>
              <a:gd name="adj1" fmla="val 1250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flipV="1">
            <a:off x="2672738" y="3902832"/>
            <a:ext cx="278270" cy="2732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7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a common structure at a higher abstraction level</a:t>
            </a:r>
          </a:p>
          <a:p>
            <a:r>
              <a:rPr lang="en-US" dirty="0" smtClean="0"/>
              <a:t>Exhibit various structure details in different abstraction levels</a:t>
            </a:r>
            <a:endParaRPr lang="en-US" dirty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51" y="2376182"/>
            <a:ext cx="1462710" cy="14210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044" y="2376182"/>
            <a:ext cx="1545143" cy="14153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70" y="2376182"/>
            <a:ext cx="1487851" cy="14189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004" y="2376183"/>
            <a:ext cx="1495622" cy="141539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91262" y="2305050"/>
            <a:ext cx="757237" cy="571500"/>
          </a:xfrm>
          <a:prstGeom prst="roundRect">
            <a:avLst>
              <a:gd name="adj" fmla="val 14623"/>
            </a:avLst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9081961">
            <a:off x="3679252" y="2413721"/>
            <a:ext cx="518773" cy="1562192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EA433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8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Adaptive hierarchical cuboid representation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8" y="1938769"/>
            <a:ext cx="1279779" cy="1243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66" y="1344299"/>
            <a:ext cx="801053" cy="2454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89" y="1948628"/>
            <a:ext cx="1315512" cy="1245478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180030" y="3902207"/>
            <a:ext cx="2412064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42625" y="3895342"/>
            <a:ext cx="248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Adaptive hierarchical 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cuboid </a:t>
            </a:r>
            <a:r>
              <a:rPr lang="en-US" b="1" dirty="0">
                <a:solidFill>
                  <a:schemeClr val="bg1"/>
                </a:solidFill>
              </a:rPr>
              <a:t>representation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56706" y="3902207"/>
            <a:ext cx="2412064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19301" y="4022332"/>
            <a:ext cx="248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Hierarchical structure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71587" y="3909348"/>
            <a:ext cx="2412064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4182" y="4029473"/>
            <a:ext cx="248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 3D shape</a:t>
            </a:r>
          </a:p>
        </p:txBody>
      </p:sp>
    </p:spTree>
    <p:extLst>
      <p:ext uri="{BB962C8B-B14F-4D97-AF65-F5344CB8AC3E}">
        <p14:creationId xmlns:p14="http://schemas.microsoft.com/office/powerpoint/2010/main" val="41399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5" grpId="0" animBg="1"/>
      <p:bldP spid="16" grpId="0"/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Cuboid Abstraction</a:t>
            </a:r>
            <a:endParaRPr lang="en-US" dirty="0"/>
          </a:p>
        </p:txBody>
      </p:sp>
      <p:pic>
        <p:nvPicPr>
          <p:cNvPr id="33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15" y="2570779"/>
            <a:ext cx="1342911" cy="121909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19" y="2570779"/>
            <a:ext cx="1254954" cy="1219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93" y="2289864"/>
            <a:ext cx="373548" cy="4068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93" y="2789399"/>
            <a:ext cx="373548" cy="40680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72" y="3288206"/>
            <a:ext cx="373548" cy="40680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93" y="3787013"/>
            <a:ext cx="373548" cy="406809"/>
          </a:xfrm>
          <a:prstGeom prst="rect">
            <a:avLst/>
          </a:prstGeom>
        </p:spPr>
      </p:pic>
      <p:cxnSp>
        <p:nvCxnSpPr>
          <p:cNvPr id="41" name="Curved Connector 40"/>
          <p:cNvCxnSpPr>
            <a:stCxn id="37" idx="3"/>
          </p:cNvCxnSpPr>
          <p:nvPr/>
        </p:nvCxnSpPr>
        <p:spPr>
          <a:xfrm>
            <a:off x="4569341" y="2493269"/>
            <a:ext cx="859702" cy="1497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8" idx="3"/>
          </p:cNvCxnSpPr>
          <p:nvPr/>
        </p:nvCxnSpPr>
        <p:spPr>
          <a:xfrm>
            <a:off x="4569341" y="2992804"/>
            <a:ext cx="1095922" cy="1045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9" idx="3"/>
          </p:cNvCxnSpPr>
          <p:nvPr/>
        </p:nvCxnSpPr>
        <p:spPr>
          <a:xfrm flipV="1">
            <a:off x="4554220" y="3393509"/>
            <a:ext cx="537695" cy="981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0" idx="3"/>
          </p:cNvCxnSpPr>
          <p:nvPr/>
        </p:nvCxnSpPr>
        <p:spPr>
          <a:xfrm flipV="1">
            <a:off x="4569341" y="3097378"/>
            <a:ext cx="1613330" cy="893040"/>
          </a:xfrm>
          <a:prstGeom prst="curvedConnector3">
            <a:avLst>
              <a:gd name="adj1" fmla="val 140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10" y="1384319"/>
            <a:ext cx="473235" cy="511605"/>
          </a:xfrm>
          <a:prstGeom prst="rect">
            <a:avLst/>
          </a:prstGeom>
          <a:blipFill>
            <a:blip r:embed="rId10">
              <a:alphaModFix amt="51000"/>
            </a:blip>
            <a:stretch>
              <a:fillRect/>
            </a:stretch>
          </a:blipFill>
        </p:spPr>
      </p:pic>
      <p:sp>
        <p:nvSpPr>
          <p:cNvPr id="4" name="TextBox 3"/>
          <p:cNvSpPr txBox="1"/>
          <p:nvPr/>
        </p:nvSpPr>
        <p:spPr>
          <a:xfrm>
            <a:off x="2628604" y="1440066"/>
            <a:ext cx="315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accent1"/>
                </a:solidFill>
              </a:rPr>
              <a:t>(Scale, Rotation, Translation)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Plus 4"/>
          <p:cNvSpPr/>
          <p:nvPr/>
        </p:nvSpPr>
        <p:spPr>
          <a:xfrm>
            <a:off x="2012826" y="1461051"/>
            <a:ext cx="358140" cy="3581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696" y="1193966"/>
            <a:ext cx="951031" cy="1025660"/>
          </a:xfrm>
          <a:prstGeom prst="rect">
            <a:avLst/>
          </a:prstGeom>
          <a:blipFill>
            <a:blip r:embed="rId12">
              <a:alphaModFix amt="51000"/>
            </a:blip>
            <a:stretch>
              <a:fillRect/>
            </a:stretch>
          </a:blipFill>
        </p:spPr>
      </p:pic>
      <p:sp>
        <p:nvSpPr>
          <p:cNvPr id="9" name="Right Arrow 8"/>
          <p:cNvSpPr/>
          <p:nvPr/>
        </p:nvSpPr>
        <p:spPr>
          <a:xfrm>
            <a:off x="6039102" y="1505703"/>
            <a:ext cx="320613" cy="268836"/>
          </a:xfrm>
          <a:prstGeom prst="rightArrow">
            <a:avLst>
              <a:gd name="adj1" fmla="val 43058"/>
              <a:gd name="adj2" fmla="val 53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5091810" y="1054104"/>
            <a:ext cx="1377443" cy="1165902"/>
          </a:xfrm>
          <a:prstGeom prst="roundRect">
            <a:avLst/>
          </a:prstGeom>
          <a:ln>
            <a:solidFill>
              <a:srgbClr val="EA433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91810" y="3384437"/>
            <a:ext cx="1377443" cy="1165902"/>
          </a:xfrm>
          <a:prstGeom prst="roundRect">
            <a:avLst/>
          </a:prstGeom>
          <a:ln>
            <a:solidFill>
              <a:srgbClr val="EA433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Hierarchical </a:t>
            </a:r>
            <a:r>
              <a:rPr lang="en-US" dirty="0"/>
              <a:t>Cuboid Abstraction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2570809"/>
            <a:ext cx="1342911" cy="121909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56" y="2570706"/>
            <a:ext cx="1254954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1" y="3457489"/>
            <a:ext cx="1074002" cy="10230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15" y="2285087"/>
            <a:ext cx="1076186" cy="10258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1" y="3453609"/>
            <a:ext cx="1074002" cy="10230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15" y="2288562"/>
            <a:ext cx="1076186" cy="1025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1" y="3455984"/>
            <a:ext cx="1074002" cy="10230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88" y="3455521"/>
            <a:ext cx="1074286" cy="1023277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H="1">
            <a:off x="5384561" y="1876425"/>
            <a:ext cx="182802" cy="1074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77135" y="1869330"/>
            <a:ext cx="154012" cy="1061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63190" y="2994622"/>
            <a:ext cx="108959" cy="114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482540" y="2994622"/>
            <a:ext cx="94595" cy="1129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5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88" y="1154505"/>
            <a:ext cx="1074286" cy="9752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16" y="1154505"/>
            <a:ext cx="1074286" cy="9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3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1.23457E-7 L 0.00243 -0.299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1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111E-6 1.23457E-7 L 0.00087 -0.118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1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1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1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10"/>
                            </p:stCondLst>
                            <p:childTnLst>
                              <p:par>
                                <p:cTn id="62" presetID="22" presetClass="exit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1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1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1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1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1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1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01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76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19" y="3536422"/>
            <a:ext cx="356842" cy="2307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57" y="3461714"/>
            <a:ext cx="1100900" cy="104542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5457825" y="2526821"/>
            <a:ext cx="36887" cy="1192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94710" y="2490654"/>
            <a:ext cx="167435" cy="1105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29" y="3455522"/>
            <a:ext cx="1074286" cy="10232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15" y="2282471"/>
            <a:ext cx="909746" cy="8038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52" y="2278122"/>
            <a:ext cx="1074286" cy="10201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96" y="2283318"/>
            <a:ext cx="1079138" cy="1028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Cuboid Abstraction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591175" y="1769035"/>
            <a:ext cx="70980" cy="1193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662154" y="1799298"/>
            <a:ext cx="68807" cy="1124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419725" y="1361942"/>
            <a:ext cx="74988" cy="1164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4713" y="1361942"/>
            <a:ext cx="39312" cy="97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976938" y="1422222"/>
            <a:ext cx="80354" cy="1349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048820" y="1475764"/>
            <a:ext cx="8472" cy="1051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57" y="1154505"/>
            <a:ext cx="1074286" cy="975238"/>
          </a:xfrm>
          <a:prstGeom prst="rect">
            <a:avLst/>
          </a:prstGeom>
        </p:spPr>
      </p:pic>
      <p:pic>
        <p:nvPicPr>
          <p:cNvPr id="31" name="Picture 30" hidden="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16" y="1154505"/>
            <a:ext cx="1074286" cy="97523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06" y="1970631"/>
            <a:ext cx="1254954" cy="12192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H="1">
            <a:off x="5384561" y="1876425"/>
            <a:ext cx="182802" cy="1074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577135" y="1869330"/>
            <a:ext cx="154012" cy="1061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363190" y="2994622"/>
            <a:ext cx="108959" cy="114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5482540" y="2994622"/>
            <a:ext cx="94595" cy="1129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7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7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75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75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Shape Structure</a:t>
            </a:r>
          </a:p>
        </p:txBody>
      </p:sp>
      <p:pic>
        <p:nvPicPr>
          <p:cNvPr id="9" name="Picture 30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14" y="860825"/>
            <a:ext cx="2686070" cy="16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8" descr="Image result for t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91" y="2877337"/>
            <a:ext cx="1481356" cy="14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0" descr="Image result for ta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96" y="3322990"/>
            <a:ext cx="1583906" cy="7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256" y="3262597"/>
            <a:ext cx="1987027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19" y="1326137"/>
            <a:ext cx="2010902" cy="10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44" y="1157278"/>
            <a:ext cx="889907" cy="1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0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"/>
    </mc:Choice>
    <mc:Fallback xmlns="">
      <p:transition spd="slow" advTm="128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671060" y="2240281"/>
            <a:ext cx="2787968" cy="22402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cuboids to use?</a:t>
            </a:r>
          </a:p>
          <a:p>
            <a:r>
              <a:rPr lang="en-US" dirty="0"/>
              <a:t>The adaptive hierarchy is unknown.</a:t>
            </a:r>
          </a:p>
          <a:p>
            <a:r>
              <a:rPr lang="en-US" dirty="0"/>
              <a:t>The parameters of the cuboids are unknown.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41" y="2770517"/>
            <a:ext cx="1279779" cy="1243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25" y="2130454"/>
            <a:ext cx="1229967" cy="122996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272790" y="3223260"/>
            <a:ext cx="11525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9" y="2334289"/>
            <a:ext cx="664331" cy="2035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57" y="2770517"/>
            <a:ext cx="1313230" cy="12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repeatCount="2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32" presetClass="emph" presetSubtype="0" repeatCount="indefinite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25" y="1097903"/>
            <a:ext cx="4112000" cy="27932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28" y="1617995"/>
            <a:ext cx="613064" cy="661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17" y="2369616"/>
            <a:ext cx="728583" cy="6438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687" y="3319154"/>
            <a:ext cx="287749" cy="186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</a:t>
            </a:r>
            <a:endParaRPr lang="en-US" dirty="0"/>
          </a:p>
        </p:txBody>
      </p:sp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06" y="1102666"/>
            <a:ext cx="4111351" cy="2788457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6" y="1738603"/>
            <a:ext cx="1480156" cy="14379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43" y="1614820"/>
            <a:ext cx="3546455" cy="2376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03935" y="2998587"/>
                <a:ext cx="81340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𝑎𝑑𝑎𝑝𝑡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35" y="2998587"/>
                <a:ext cx="813406" cy="390748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09" y="1100286"/>
            <a:ext cx="4111351" cy="2795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54" y="2367945"/>
            <a:ext cx="867088" cy="826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54" y="3258485"/>
            <a:ext cx="859263" cy="8184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55" y="1500827"/>
            <a:ext cx="859263" cy="7800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20" y="2367945"/>
            <a:ext cx="854114" cy="808643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00173" y="4230180"/>
            <a:ext cx="1726100" cy="265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62767" y="4178865"/>
            <a:ext cx="180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 3D shape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67790" y="4230180"/>
            <a:ext cx="2198948" cy="265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430384" y="4178865"/>
            <a:ext cx="230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Hierarchical structure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754447" y="4230180"/>
            <a:ext cx="1726100" cy="265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17041" y="4178865"/>
            <a:ext cx="180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Abstraction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9844" y="863205"/>
            <a:ext cx="2067917" cy="513775"/>
            <a:chOff x="5179844" y="863205"/>
            <a:chExt cx="2067917" cy="513775"/>
          </a:xfrm>
        </p:grpSpPr>
        <p:sp>
          <p:nvSpPr>
            <p:cNvPr id="6" name="Rounded Rectangle 5"/>
            <p:cNvSpPr/>
            <p:nvPr/>
          </p:nvSpPr>
          <p:spPr>
            <a:xfrm>
              <a:off x="5179844" y="863205"/>
              <a:ext cx="1986131" cy="5137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896" y="922945"/>
              <a:ext cx="394635" cy="39463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49531" y="930055"/>
              <a:ext cx="1598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Selected node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52768" y="1084032"/>
            <a:ext cx="1412628" cy="369332"/>
            <a:chOff x="2482303" y="1417716"/>
            <a:chExt cx="1290841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2489924" y="1417716"/>
              <a:ext cx="12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Virtual Root</a:t>
              </a:r>
              <a:endParaRPr lang="en-US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82303" y="1476480"/>
              <a:ext cx="1283220" cy="26035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 hidden="1"/>
          <p:cNvCxnSpPr/>
          <p:nvPr/>
        </p:nvCxnSpPr>
        <p:spPr>
          <a:xfrm flipH="1">
            <a:off x="1995616" y="1409133"/>
            <a:ext cx="1166226" cy="46187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592443" y="1730363"/>
            <a:ext cx="857053" cy="2111593"/>
            <a:chOff x="6717041" y="1710012"/>
            <a:chExt cx="425670" cy="2111593"/>
          </a:xfrm>
        </p:grpSpPr>
        <p:sp>
          <p:nvSpPr>
            <p:cNvPr id="3" name="TextBox 2"/>
            <p:cNvSpPr txBox="1"/>
            <p:nvPr/>
          </p:nvSpPr>
          <p:spPr>
            <a:xfrm>
              <a:off x="6717041" y="1710012"/>
              <a:ext cx="4256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Level-1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17041" y="2596531"/>
              <a:ext cx="4256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Level-2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17042" y="3483051"/>
              <a:ext cx="4256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Level-3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47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3.7037E-6 L -3.88889E-6 0.175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3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8889E-6 -1.60494E-6 L -0.00104 -0.1743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8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1" presetID="6" presetClass="emp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2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1.11111E-6 L -0.04843 -0.07284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-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4" grpId="0"/>
      <p:bldP spid="30" grpId="0" animBg="1"/>
      <p:bldP spid="33" grpId="0"/>
      <p:bldP spid="34" grpId="0" animBg="1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30" y="1126946"/>
            <a:ext cx="6496994" cy="3152953"/>
          </a:xfrm>
          <a:prstGeom prst="rect">
            <a:avLst/>
          </a:prstGeom>
        </p:spPr>
      </p:pic>
      <p:sp>
        <p:nvSpPr>
          <p:cNvPr id="17" name="Flowchart: Connector 16"/>
          <p:cNvSpPr/>
          <p:nvPr/>
        </p:nvSpPr>
        <p:spPr>
          <a:xfrm>
            <a:off x="3907631" y="2588941"/>
            <a:ext cx="299944" cy="2794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7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3907631" y="2590800"/>
            <a:ext cx="299944" cy="27940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Method</a:t>
            </a:r>
            <a:endParaRPr lang="en-US" dirty="0"/>
          </a:p>
        </p:txBody>
      </p:sp>
      <p:sp>
        <p:nvSpPr>
          <p:cNvPr id="18" name="Flowchart: Connector 17"/>
          <p:cNvSpPr/>
          <p:nvPr/>
        </p:nvSpPr>
        <p:spPr>
          <a:xfrm>
            <a:off x="6938962" y="3425825"/>
            <a:ext cx="299944" cy="2794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253841" y="4358902"/>
            <a:ext cx="2881928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16436" y="4307586"/>
            <a:ext cx="299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Cuboid abstraction encoder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579577" y="798101"/>
            <a:ext cx="2881928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42172" y="746785"/>
            <a:ext cx="299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Cuboid prediction module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579577" y="4358902"/>
            <a:ext cx="2881928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42172" y="4307586"/>
            <a:ext cx="299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Cuboid selection module</a:t>
            </a:r>
          </a:p>
        </p:txBody>
      </p:sp>
      <p:sp>
        <p:nvSpPr>
          <p:cNvPr id="29" name="Circular Arrow 28"/>
          <p:cNvSpPr/>
          <p:nvPr/>
        </p:nvSpPr>
        <p:spPr>
          <a:xfrm rot="5400000" flipH="1">
            <a:off x="6265071" y="2188909"/>
            <a:ext cx="1690494" cy="898525"/>
          </a:xfrm>
          <a:prstGeom prst="circularArrow">
            <a:avLst>
              <a:gd name="adj1" fmla="val 3380"/>
              <a:gd name="adj2" fmla="val 1707168"/>
              <a:gd name="adj3" fmla="val 18999266"/>
              <a:gd name="adj4" fmla="val 11527852"/>
              <a:gd name="adj5" fmla="val 9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ircular Arrow 29"/>
          <p:cNvSpPr/>
          <p:nvPr/>
        </p:nvSpPr>
        <p:spPr>
          <a:xfrm rot="16200000" flipH="1">
            <a:off x="6224095" y="2240226"/>
            <a:ext cx="1690494" cy="898525"/>
          </a:xfrm>
          <a:prstGeom prst="circularArrow">
            <a:avLst>
              <a:gd name="adj1" fmla="val 3380"/>
              <a:gd name="adj2" fmla="val 1707168"/>
              <a:gd name="adj3" fmla="val 18999266"/>
              <a:gd name="adj4" fmla="val 11527852"/>
              <a:gd name="adj5" fmla="val 9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Connector 30"/>
          <p:cNvSpPr/>
          <p:nvPr/>
        </p:nvSpPr>
        <p:spPr>
          <a:xfrm>
            <a:off x="6960346" y="1701855"/>
            <a:ext cx="299944" cy="2794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2482303" y="1452637"/>
            <a:ext cx="1290840" cy="369332"/>
            <a:chOff x="2482303" y="1414541"/>
            <a:chExt cx="1290840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2489923" y="1414541"/>
              <a:ext cx="12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Latent code</a:t>
              </a:r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482303" y="1476480"/>
              <a:ext cx="1283220" cy="26035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3091375" y="1780913"/>
            <a:ext cx="1011856" cy="65585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Connector 14"/>
          <p:cNvSpPr/>
          <p:nvPr/>
        </p:nvSpPr>
        <p:spPr>
          <a:xfrm>
            <a:off x="1898645" y="2590800"/>
            <a:ext cx="299944" cy="2794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/>
          <p:cNvSpPr/>
          <p:nvPr/>
        </p:nvSpPr>
        <p:spPr>
          <a:xfrm>
            <a:off x="5336052" y="1757258"/>
            <a:ext cx="182880" cy="18288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/>
          <p:cNvSpPr/>
          <p:nvPr/>
        </p:nvSpPr>
        <p:spPr>
          <a:xfrm>
            <a:off x="5336052" y="1757258"/>
            <a:ext cx="182880" cy="18288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/>
          <p:cNvSpPr/>
          <p:nvPr/>
        </p:nvSpPr>
        <p:spPr>
          <a:xfrm>
            <a:off x="5339559" y="3471859"/>
            <a:ext cx="182880" cy="18288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7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/>
          <p:cNvSpPr/>
          <p:nvPr/>
        </p:nvSpPr>
        <p:spPr>
          <a:xfrm>
            <a:off x="6720586" y="3012333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/>
          <p:cNvSpPr/>
          <p:nvPr/>
        </p:nvSpPr>
        <p:spPr>
          <a:xfrm>
            <a:off x="5336052" y="1758171"/>
            <a:ext cx="182880" cy="18288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>
            <a:off x="5339227" y="3471859"/>
            <a:ext cx="182880" cy="18288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7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/>
          <p:cNvSpPr/>
          <p:nvPr/>
        </p:nvSpPr>
        <p:spPr>
          <a:xfrm>
            <a:off x="5339117" y="3471285"/>
            <a:ext cx="182880" cy="18288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7C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/>
          <p:cNvSpPr/>
          <p:nvPr/>
        </p:nvSpPr>
        <p:spPr>
          <a:xfrm>
            <a:off x="5977636" y="3917208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346386" y="3471163"/>
            <a:ext cx="182880" cy="18288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33516" t="17921" r="23600" b="32352"/>
          <a:stretch/>
        </p:blipFill>
        <p:spPr>
          <a:xfrm>
            <a:off x="6926580" y="2954860"/>
            <a:ext cx="1312340" cy="1312340"/>
          </a:xfrm>
          <a:prstGeom prst="flowChartConnector">
            <a:avLst/>
          </a:prstGeom>
          <a:ln w="57150"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1719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6" presetClass="emph" presetSubtype="0" repeatCount="indefinite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4.19753E-6 L 0.21944 -4.19753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7" presetClass="path" presetSubtype="0" decel="66667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4.19753E-6 C -0.00035 -0.11358 -0.00035 -0.10833 -0.00035 -0.13672 C -0.00035 -0.175 0.04062 -0.17191 0.07448 -0.17191 L 0.14982 -0.17191 " pathEditMode="relative" rAng="0" ptsTypes="AAAA">
                                      <p:cBhvr>
                                        <p:cTn id="6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57" presetClass="path" presetSubtype="0" decel="66667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00031 C -2.77778E-6 -0.05957 -2.77778E-6 -0.0571 -2.77778E-6 -0.07191 C -2.77778E-6 -0.09167 0.01632 -0.09012 0.02986 -0.09012 L 0.06025 -0.09012 " pathEditMode="relative" rAng="0" ptsTypes="AAAA">
                                      <p:cBhvr>
                                        <p:cTn id="9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450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7.40741E-7 L 0.06025 -0.0006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3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57" presetClass="path" presetSubtype="0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00062 C -2.77778E-6 0.05833 -2.77778E-6 0.05586 -2.77778E-6 0.07129 C -2.77778E-6 0.09105 0.01598 0.08981 0.02969 0.08981 L 0.06025 0.08981 " pathEditMode="relative" rAng="0" ptsTypes="AAAA">
                                      <p:cBhvr>
                                        <p:cTn id="9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6" presetClass="path" presetSubtype="0" decel="66667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3 L -0.00018 0.12932 C -0.00018 0.16604 0.01718 0.1645 0.05121 0.1645 C 0.07604 0.1645 0.12448 0.16265 0.15017 0.16265 " pathEditMode="relative" rAng="0" ptsTypes="AAAA">
                                      <p:cBhvr>
                                        <p:cTn id="10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7" y="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xit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500"/>
                            </p:stCondLst>
                            <p:childTnLst>
                              <p:par>
                                <p:cTn id="126" presetID="36" presetClass="path" presetSubtype="0" decel="66667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62 L -0.00017 -0.07129 C -0.00017 -0.09166 0.00539 -0.09074 0.01702 -0.09074 C 0.02552 -0.09074 0.04184 -0.08981 0.05122 -0.08981 " pathEditMode="relative" rAng="0" ptsTypes="AAAA">
                                      <p:cBhvr>
                                        <p:cTn id="12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-4568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0.05069 -2.59259E-6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36" presetClass="path" presetSubtype="0" decel="6666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0062 L 3.61111E-6 0.06914 C 3.61111E-6 0.08858 0.0052 0.08797 0.01632 0.08797 C 0.02448 0.08797 0.0401 0.08704 0.04913 0.08704 " pathEditMode="relative" rAng="0" ptsTypes="AAAA">
                                      <p:cBhvr>
                                        <p:cTn id="1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4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-0.09012 L 0.1316 -0.09012 C 0.15191 -0.09012 0.15104 -0.0892 0.15104 -0.01482 C 0.15104 0.04136 0.15139 0.18858 0.15139 0.24475 " pathEditMode="relative" rAng="0" ptsTypes="AAAA">
                                      <p:cBhvr>
                                        <p:cTn id="135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16728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5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-0.00062 L 0.09879 -0.00062 C 0.11007 -0.00062 0.11007 -0.00031 0.11007 0.075 C 0.11007 0.13086 0.11094 0.27809 0.11094 0.33395 " pathEditMode="relative" rAng="0" ptsTypes="AAAA">
                                      <p:cBhvr>
                                        <p:cTn id="137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16728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5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0.08981 L 0.06736 0.08981 C 0.06962 0.08981 0.07014 0.08889 0.07014 0.16358 L 0.07014 0.42037 " pathEditMode="relative" rAng="0" ptsTypes="AAAA">
                                      <p:cBhvr>
                                        <p:cTn id="139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1651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 -0.09043 L 0.15105 -0.08919 " pathEditMode="relative" rAng="0" ptsTypes="AA">
                                      <p:cBhvr>
                                        <p:cTn id="141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62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69 -2.59259E-6 L 0.11007 0.00124 " pathEditMode="relative" rAng="0" ptsTypes="AA">
                                      <p:cBhvr>
                                        <p:cTn id="143" dur="2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62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13 0.08704 L 0.06979 0.08704 " pathEditMode="relative" rAng="0" ptsTypes="AA">
                                      <p:cBhvr>
                                        <p:cTn id="145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0"/>
                            </p:stCondLst>
                            <p:childTnLst>
                              <p:par>
                                <p:cTn id="14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5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2222E-6 4.93827E-6 L 0.02343 4.93827E-6 C 0.03003 4.93827E-6 0.03072 0.00771 0.03072 0.02746 C 0.03072 0.04259 0.0302 0.07376 0.0302 0.08919 " pathEditMode="relative" rAng="0" ptsTypes="AAAA">
                                      <p:cBhvr>
                                        <p:cTn id="18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4444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05556E-6 -2.59259E-6 L 0.07118 0.00061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6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2222E-6 0.00062 L 0.08663 0.00124 C 0.11163 0.00124 0.11145 0.00124 0.11145 -0.01852 C 0.11145 -0.03271 0.1118 -0.07345 0.1118 -0.08734 " pathEditMode="relative" rAng="0" ptsTypes="AAAA">
                                      <p:cBhvr>
                                        <p:cTn id="18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0" y="-4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500"/>
                            </p:stCondLst>
                            <p:childTnLst>
                              <p:par>
                                <p:cTn id="19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6" presetClass="emph" presetSubtype="0" repeatCount="indefinite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25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2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3" presetID="2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500"/>
                            </p:stCondLst>
                            <p:childTnLst>
                              <p:par>
                                <p:cTn id="237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000"/>
                            </p:stCondLst>
                            <p:childTnLst>
                              <p:par>
                                <p:cTn id="24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500"/>
                            </p:stCondLst>
                            <p:childTnLst>
                              <p:par>
                                <p:cTn id="245" presetID="22" presetClass="exit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23457E-7 L 0.05782 1.23457E-7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" y="0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4" animBg="1"/>
      <p:bldP spid="16" grpId="0" animBg="1"/>
      <p:bldP spid="16" grpId="2" animBg="1"/>
      <p:bldP spid="16" grpId="3" animBg="1"/>
      <p:bldP spid="16" grpId="5" animBg="1"/>
      <p:bldP spid="18" grpId="0" animBg="1"/>
      <p:bldP spid="18" grpId="2" animBg="1"/>
      <p:bldP spid="18" grpId="3" animBg="1"/>
      <p:bldP spid="21" grpId="0" animBg="1"/>
      <p:bldP spid="22" grpId="0"/>
      <p:bldP spid="24" grpId="0" animBg="1"/>
      <p:bldP spid="25" grpId="0"/>
      <p:bldP spid="26" grpId="0" animBg="1"/>
      <p:bldP spid="27" grpId="0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2" animBg="1"/>
      <p:bldP spid="31" grpId="3" animBg="1"/>
      <p:bldP spid="31" grpId="4" animBg="1"/>
      <p:bldP spid="15" grpId="0" animBg="1"/>
      <p:bldP spid="15" grpId="1" animBg="1"/>
      <p:bldP spid="15" grpId="2" animBg="1"/>
      <p:bldP spid="15" grpId="3" animBg="1"/>
      <p:bldP spid="28" grpId="0" animBg="1"/>
      <p:bldP spid="28" grpId="1" animBg="1"/>
      <p:bldP spid="28" grpId="2" animBg="1"/>
      <p:bldP spid="28" grpId="3" animBg="1"/>
      <p:bldP spid="28" grpId="5" animBg="1"/>
      <p:bldP spid="40" grpId="0" animBg="1"/>
      <p:bldP spid="40" grpId="1" animBg="1"/>
      <p:bldP spid="40" grpId="2" animBg="1"/>
      <p:bldP spid="40" grpId="3" animBg="1"/>
      <p:bldP spid="40" grpId="4" animBg="1"/>
      <p:bldP spid="38" grpId="0" animBg="1"/>
      <p:bldP spid="38" grpId="1" animBg="1"/>
      <p:bldP spid="38" grpId="2" animBg="1"/>
      <p:bldP spid="38" grpId="3" animBg="1"/>
      <p:bldP spid="38" grpId="5" animBg="1"/>
      <p:bldP spid="39" grpId="0" animBg="1"/>
      <p:bldP spid="39" grpId="1" animBg="1"/>
      <p:bldP spid="39" grpId="2" animBg="1"/>
      <p:bldP spid="39" grpId="3" animBg="1"/>
      <p:bldP spid="41" grpId="0" animBg="1"/>
      <p:bldP spid="41" grpId="1" animBg="1"/>
      <p:bldP spid="41" grpId="2" animBg="1"/>
      <p:bldP spid="41" grpId="3" animBg="1"/>
      <p:bldP spid="41" grpId="4" animBg="1"/>
      <p:bldP spid="42" grpId="0" animBg="1"/>
      <p:bldP spid="42" grpId="1" animBg="1"/>
      <p:bldP spid="42" grpId="2" animBg="1"/>
      <p:bldP spid="42" grpId="3" animBg="1"/>
      <p:bldP spid="42" grpId="4" animBg="1"/>
      <p:bldP spid="43" grpId="0" animBg="1"/>
      <p:bldP spid="43" grpId="1" animBg="1"/>
      <p:bldP spid="43" grpId="2" animBg="1"/>
      <p:bldP spid="43" grpId="3" animBg="1"/>
      <p:bldP spid="43" grpId="4" animBg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262767" y="975123"/>
            <a:ext cx="8619295" cy="36063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/>
              <a:t>O-CNN: Octree-based Convolutional Neural Network [Wang et al. 2017]</a:t>
            </a:r>
            <a:endParaRPr lang="en-US" sz="23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139791" y="4149352"/>
            <a:ext cx="2881928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102386" y="4098036"/>
            <a:ext cx="299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Cuboid abstraction encoder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62" y="1926808"/>
            <a:ext cx="4665239" cy="161925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552998" y="2551771"/>
            <a:ext cx="1290840" cy="369332"/>
            <a:chOff x="2482303" y="1414541"/>
            <a:chExt cx="1290840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2489923" y="1414541"/>
              <a:ext cx="12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Latent code</a:t>
              </a:r>
              <a:endParaRPr lang="en-US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82303" y="1476480"/>
              <a:ext cx="1283220" cy="26035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87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Branched </a:t>
            </a:r>
            <a:r>
              <a:rPr lang="en-US" dirty="0"/>
              <a:t>D</a:t>
            </a:r>
            <a:r>
              <a:rPr lang="en-US" dirty="0" smtClean="0"/>
              <a:t>ecoders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dirty="0" smtClean="0"/>
              <a:t>Fully connected network</a:t>
            </a:r>
            <a:endParaRPr lang="en-US" sz="2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93" y="1173469"/>
            <a:ext cx="2449581" cy="33794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32077" y="1893476"/>
            <a:ext cx="2881928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94672" y="1842160"/>
            <a:ext cx="299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Cuboid prediction module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32077" y="3673102"/>
            <a:ext cx="2881928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94672" y="3621786"/>
            <a:ext cx="299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Cuboid selection module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805427" y="2931017"/>
            <a:ext cx="471815" cy="1588590"/>
            <a:chOff x="5898533" y="2753800"/>
            <a:chExt cx="471815" cy="15885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mask-1"/>
                <p:cNvSpPr/>
                <p:nvPr/>
              </p:nvSpPr>
              <p:spPr>
                <a:xfrm>
                  <a:off x="5898533" y="3880725"/>
                  <a:ext cx="471813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mask-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533" y="3880725"/>
                  <a:ext cx="47181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307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mask-2"/>
                <p:cNvSpPr/>
                <p:nvPr/>
              </p:nvSpPr>
              <p:spPr>
                <a:xfrm>
                  <a:off x="5898534" y="3315229"/>
                  <a:ext cx="471813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mask-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534" y="3315229"/>
                  <a:ext cx="47181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3077" b="-6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mask-3"/>
                <p:cNvSpPr/>
                <p:nvPr/>
              </p:nvSpPr>
              <p:spPr>
                <a:xfrm>
                  <a:off x="5898535" y="2753800"/>
                  <a:ext cx="471813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mask-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535" y="2753800"/>
                  <a:ext cx="471813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3077" b="-6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4805427" y="1270188"/>
            <a:ext cx="404379" cy="1437076"/>
            <a:chOff x="5883480" y="805391"/>
            <a:chExt cx="404379" cy="1437076"/>
          </a:xfrm>
        </p:grpSpPr>
        <p:pic>
          <p:nvPicPr>
            <p:cNvPr id="14" name="airplane-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003" y="1889822"/>
              <a:ext cx="402856" cy="352645"/>
            </a:xfrm>
            <a:prstGeom prst="rect">
              <a:avLst/>
            </a:prstGeom>
          </p:spPr>
        </p:pic>
        <p:pic>
          <p:nvPicPr>
            <p:cNvPr id="15" name="airplane-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521" y="1353444"/>
              <a:ext cx="401058" cy="353810"/>
            </a:xfrm>
            <a:prstGeom prst="rect">
              <a:avLst/>
            </a:prstGeom>
          </p:spPr>
        </p:pic>
        <p:pic>
          <p:nvPicPr>
            <p:cNvPr id="16" name="airplane-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480" y="805391"/>
              <a:ext cx="383929" cy="34991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52248" y="2656546"/>
            <a:ext cx="1290840" cy="369332"/>
            <a:chOff x="2482303" y="1414541"/>
            <a:chExt cx="1290840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2489923" y="1414541"/>
              <a:ext cx="12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Latent code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482303" y="1476480"/>
              <a:ext cx="1283220" cy="26035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16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coverage loss</a:t>
            </a:r>
          </a:p>
          <a:p>
            <a:r>
              <a:rPr lang="en-US" dirty="0"/>
              <a:t>Surface coverage loss</a:t>
            </a:r>
          </a:p>
          <a:p>
            <a:r>
              <a:rPr lang="en-US" dirty="0"/>
              <a:t>Mutex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Hierarchical loss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56" y="1996352"/>
            <a:ext cx="1609802" cy="1563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31" y="153590"/>
            <a:ext cx="1250506" cy="134183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619625" y="88390"/>
            <a:ext cx="1085850" cy="77243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56" y="1996352"/>
            <a:ext cx="1609802" cy="1563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</a:t>
            </a:r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Volume coverage loss</a:t>
            </a:r>
          </a:p>
          <a:p>
            <a:r>
              <a:rPr lang="en-US" dirty="0"/>
              <a:t>Surface coverage loss</a:t>
            </a:r>
          </a:p>
          <a:p>
            <a:r>
              <a:rPr lang="en-US" dirty="0"/>
              <a:t>Mutex loss</a:t>
            </a:r>
          </a:p>
          <a:p>
            <a:r>
              <a:rPr lang="en-US" dirty="0"/>
              <a:t>Hierarchical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6528">
            <a:off x="4990835" y="2769035"/>
            <a:ext cx="774524" cy="688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2710044"/>
            <a:ext cx="2004923" cy="691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931" y="153590"/>
            <a:ext cx="1250506" cy="134183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619625" y="88390"/>
            <a:ext cx="1085850" cy="77243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6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19753E-6 L -0.23732 0.0033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</a:t>
            </a:r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coverage loss</a:t>
            </a:r>
          </a:p>
          <a:p>
            <a:r>
              <a:rPr lang="en-US" dirty="0">
                <a:solidFill>
                  <a:schemeClr val="accent1"/>
                </a:solidFill>
              </a:rPr>
              <a:t>Surface coverage loss</a:t>
            </a:r>
          </a:p>
          <a:p>
            <a:r>
              <a:rPr lang="en-US" dirty="0"/>
              <a:t>Mutex loss</a:t>
            </a:r>
          </a:p>
          <a:p>
            <a:r>
              <a:rPr lang="en-US" dirty="0"/>
              <a:t>Hierarchical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6528">
            <a:off x="4990835" y="2769035"/>
            <a:ext cx="774524" cy="688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60" y="2727665"/>
            <a:ext cx="2004923" cy="691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931" y="153590"/>
            <a:ext cx="1250506" cy="134183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619625" y="88390"/>
            <a:ext cx="1085850" cy="77243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1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63" y="2126889"/>
            <a:ext cx="1207712" cy="1302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</a:t>
            </a:r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coverage loss</a:t>
            </a:r>
          </a:p>
          <a:p>
            <a:r>
              <a:rPr lang="en-US" dirty="0"/>
              <a:t>Surface coverage loss</a:t>
            </a:r>
          </a:p>
          <a:p>
            <a:r>
              <a:rPr lang="en-US" dirty="0">
                <a:solidFill>
                  <a:schemeClr val="accent1"/>
                </a:solidFill>
              </a:rPr>
              <a:t>Mutex loss</a:t>
            </a:r>
          </a:p>
          <a:p>
            <a:r>
              <a:rPr lang="en-US" dirty="0"/>
              <a:t>Hierarchical loss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08" y="2137332"/>
            <a:ext cx="460550" cy="48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88" y="2194163"/>
            <a:ext cx="487647" cy="784691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 rot="17448380">
            <a:off x="6155783" y="2571879"/>
            <a:ext cx="628884" cy="988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578329">
            <a:off x="6979294" y="2030513"/>
            <a:ext cx="617250" cy="988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 rot="2794206">
            <a:off x="6665907" y="2217120"/>
            <a:ext cx="388950" cy="988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22" y="2692746"/>
            <a:ext cx="994275" cy="342939"/>
          </a:xfrm>
          <a:prstGeom prst="rect">
            <a:avLst/>
          </a:prstGeom>
        </p:spPr>
      </p:pic>
      <p:sp>
        <p:nvSpPr>
          <p:cNvPr id="13" name="Left-Right Arrow 12"/>
          <p:cNvSpPr/>
          <p:nvPr/>
        </p:nvSpPr>
        <p:spPr>
          <a:xfrm rot="21179655">
            <a:off x="6947510" y="2920093"/>
            <a:ext cx="463273" cy="988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17502670">
            <a:off x="7349537" y="2649781"/>
            <a:ext cx="346498" cy="988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982583"/>
            <a:ext cx="1609802" cy="15639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0931" y="153590"/>
            <a:ext cx="1250506" cy="134183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4619625" y="88390"/>
            <a:ext cx="1085850" cy="77243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2.96296E-6 L -0.02847 -0.0506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-25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1.23457E-7 L -0.05834 0.0354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175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2222E-6 2.22222E-6 L 0.02673 -0.0567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-284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3.45679E-6 L 0.01632 0.0299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3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684" y="3065274"/>
            <a:ext cx="1430059" cy="136312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79" y="3067286"/>
            <a:ext cx="1431864" cy="1364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</a:t>
            </a:r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coverage loss</a:t>
            </a:r>
          </a:p>
          <a:p>
            <a:r>
              <a:rPr lang="en-US" dirty="0"/>
              <a:t>Surface coverage loss</a:t>
            </a:r>
          </a:p>
          <a:p>
            <a:r>
              <a:rPr lang="en-US" dirty="0"/>
              <a:t>Mutex loss</a:t>
            </a:r>
          </a:p>
          <a:p>
            <a:r>
              <a:rPr lang="en-US" dirty="0">
                <a:solidFill>
                  <a:schemeClr val="accent1"/>
                </a:solidFill>
              </a:rPr>
              <a:t>Hierarchical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35" y="1982583"/>
            <a:ext cx="1609802" cy="15639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129603" y="1982583"/>
            <a:ext cx="117437" cy="16083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281377" y="2054225"/>
            <a:ext cx="51246" cy="1781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747546" y="1504950"/>
            <a:ext cx="27904" cy="1609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802092" y="1546225"/>
            <a:ext cx="176884" cy="1695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410450" y="1817040"/>
            <a:ext cx="83939" cy="185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528726" y="1701800"/>
            <a:ext cx="17006" cy="1711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551754" y="2152650"/>
            <a:ext cx="99872" cy="1828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560359" y="2152650"/>
            <a:ext cx="551642" cy="1787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412" y="1173794"/>
            <a:ext cx="1417153" cy="12864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931" y="153590"/>
            <a:ext cx="1250506" cy="134183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619625" y="88390"/>
            <a:ext cx="1085850" cy="77243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</a:t>
            </a:r>
            <a:r>
              <a:rPr lang="en-US" altLang="zh-CN" dirty="0" smtClean="0"/>
              <a:t>Cuboid</a:t>
            </a:r>
            <a:r>
              <a:rPr lang="en-AU" dirty="0" smtClean="0"/>
              <a:t> </a:t>
            </a:r>
            <a:r>
              <a:rPr lang="en-AU" dirty="0"/>
              <a:t>Abstraction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50191" y="860825"/>
            <a:ext cx="6164030" cy="3497868"/>
            <a:chOff x="1350191" y="860825"/>
            <a:chExt cx="6164030" cy="3497868"/>
          </a:xfrm>
        </p:grpSpPr>
        <p:pic>
          <p:nvPicPr>
            <p:cNvPr id="5" name="Picture 30" descr="Related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714" y="860825"/>
              <a:ext cx="2686070" cy="1678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8" descr="Image result for tab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191" y="2877337"/>
              <a:ext cx="1481356" cy="148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0" descr="Image result for tabl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96" y="3322990"/>
              <a:ext cx="1583906" cy="79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256" y="3262597"/>
              <a:ext cx="1987027" cy="860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Related imag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3319" y="1326137"/>
              <a:ext cx="2010902" cy="108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44" y="1157278"/>
              <a:ext cx="889907" cy="152795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638944" y="1157277"/>
            <a:ext cx="2212983" cy="1527955"/>
            <a:chOff x="1638944" y="1157277"/>
            <a:chExt cx="2212983" cy="152795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715" y="1194754"/>
              <a:ext cx="817212" cy="1473496"/>
            </a:xfrm>
            <a:prstGeom prst="rect">
              <a:avLst/>
            </a:prstGeom>
            <a:blipFill dpi="0" rotWithShape="1">
              <a:blip r:embed="rId10">
                <a:alphaModFix amt="51000"/>
              </a:blip>
              <a:srcRect/>
              <a:stretch>
                <a:fillRect/>
              </a:stretch>
            </a:blipFill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44" y="1157277"/>
              <a:ext cx="889907" cy="1527955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44" y="1157276"/>
            <a:ext cx="889907" cy="152795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914101" y="1435987"/>
            <a:ext cx="3319272" cy="2286000"/>
            <a:chOff x="1638944" y="1157277"/>
            <a:chExt cx="2212983" cy="152795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715" y="1194754"/>
              <a:ext cx="817212" cy="1473496"/>
            </a:xfrm>
            <a:prstGeom prst="rect">
              <a:avLst/>
            </a:prstGeom>
            <a:blipFill dpi="0" rotWithShape="1">
              <a:blip r:embed="rId10">
                <a:alphaModFix amt="51000"/>
              </a:blip>
              <a:srcRect/>
              <a:stretch>
                <a:fillRect/>
              </a:stretch>
            </a:blip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44" y="1157277"/>
              <a:ext cx="889907" cy="1527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4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"/>
    </mc:Choice>
    <mc:Fallback xmlns="">
      <p:transition spd="slow" advTm="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2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3.20988E-6 L 0.19983 0.12777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3" y="638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completion loss</a:t>
            </a:r>
          </a:p>
          <a:p>
            <a:r>
              <a:rPr lang="en-US" dirty="0"/>
              <a:t>Mask sparsity loss</a:t>
            </a:r>
          </a:p>
          <a:p>
            <a:r>
              <a:rPr lang="en-US" dirty="0"/>
              <a:t>Approximation loss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35" y="1982583"/>
            <a:ext cx="1609802" cy="156393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31" y="153590"/>
            <a:ext cx="1250506" cy="134183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629150" y="793240"/>
            <a:ext cx="1085850" cy="77243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62" y="1519877"/>
            <a:ext cx="3151398" cy="213738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543017" y="4090230"/>
            <a:ext cx="2294583" cy="296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94741" y="4044262"/>
            <a:ext cx="240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Hierarchical structure</a:t>
            </a:r>
          </a:p>
        </p:txBody>
      </p:sp>
    </p:spTree>
    <p:extLst>
      <p:ext uri="{BB962C8B-B14F-4D97-AF65-F5344CB8AC3E}">
        <p14:creationId xmlns:p14="http://schemas.microsoft.com/office/powerpoint/2010/main" val="370986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completion loss</a:t>
            </a:r>
          </a:p>
          <a:p>
            <a:r>
              <a:rPr lang="en-US" dirty="0"/>
              <a:t>Mask sparsity loss</a:t>
            </a:r>
          </a:p>
          <a:p>
            <a:r>
              <a:rPr lang="en-US" dirty="0"/>
              <a:t>Approximation loss</a:t>
            </a:r>
          </a:p>
        </p:txBody>
      </p:sp>
      <p:sp>
        <p:nvSpPr>
          <p:cNvPr id="4" name="Chord 3"/>
          <p:cNvSpPr/>
          <p:nvPr/>
        </p:nvSpPr>
        <p:spPr>
          <a:xfrm rot="5400000">
            <a:off x="5296870" y="3376432"/>
            <a:ext cx="1238717" cy="1575916"/>
          </a:xfrm>
          <a:prstGeom prst="chord">
            <a:avLst>
              <a:gd name="adj1" fmla="val 5407618"/>
              <a:gd name="adj2" fmla="val 16199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09360" y="3694793"/>
            <a:ext cx="1447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Completion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23699" y="2520601"/>
            <a:ext cx="1728747" cy="4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53264" y="2534644"/>
            <a:ext cx="16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Compactness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608506" y="2515434"/>
            <a:ext cx="1728216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662030" y="2541536"/>
            <a:ext cx="16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Similarity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Block Arc 5"/>
          <p:cNvSpPr/>
          <p:nvPr/>
        </p:nvSpPr>
        <p:spPr>
          <a:xfrm rot="10800000">
            <a:off x="4436860" y="2482585"/>
            <a:ext cx="3087231" cy="1047878"/>
          </a:xfrm>
          <a:prstGeom prst="blockArc">
            <a:avLst>
              <a:gd name="adj1" fmla="val 10800000"/>
              <a:gd name="adj2" fmla="val 0"/>
              <a:gd name="adj3" fmla="val 8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31" y="153590"/>
            <a:ext cx="1250506" cy="1341835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629150" y="793240"/>
            <a:ext cx="1085850" cy="77243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62" y="1519877"/>
            <a:ext cx="3151398" cy="213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Tree completion loss</a:t>
            </a:r>
          </a:p>
          <a:p>
            <a:r>
              <a:rPr lang="en-US" dirty="0"/>
              <a:t>Mask sparsity loss</a:t>
            </a:r>
          </a:p>
          <a:p>
            <a:r>
              <a:rPr lang="en-US" dirty="0"/>
              <a:t>Approximation loss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35061" y="842251"/>
            <a:ext cx="1379227" cy="646331"/>
            <a:chOff x="2482304" y="1414541"/>
            <a:chExt cx="1377488" cy="668731"/>
          </a:xfrm>
        </p:grpSpPr>
        <p:sp>
          <p:nvSpPr>
            <p:cNvPr id="11" name="TextBox 10"/>
            <p:cNvSpPr txBox="1"/>
            <p:nvPr/>
          </p:nvSpPr>
          <p:spPr>
            <a:xfrm>
              <a:off x="2489922" y="1414541"/>
              <a:ext cx="1369870" cy="668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Virtual R</a:t>
              </a:r>
              <a:r>
                <a:rPr lang="en-US" altLang="zh-CN" dirty="0" smtClean="0"/>
                <a:t>oot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82304" y="1476480"/>
              <a:ext cx="1283220" cy="26035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5677481" y="1153745"/>
            <a:ext cx="843479" cy="37242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543017" y="4090230"/>
            <a:ext cx="2294583" cy="296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94741" y="4044262"/>
            <a:ext cx="240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Hierarchical structure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35" y="1982583"/>
            <a:ext cx="1609802" cy="1563938"/>
          </a:xfrm>
          <a:prstGeom prst="rect">
            <a:avLst/>
          </a:prstGeom>
          <a:ln>
            <a:noFill/>
          </a:ln>
        </p:spPr>
      </p:pic>
      <p:grpSp>
        <p:nvGrpSpPr>
          <p:cNvPr id="23" name="Group 22" hidden="1"/>
          <p:cNvGrpSpPr/>
          <p:nvPr/>
        </p:nvGrpSpPr>
        <p:grpSpPr>
          <a:xfrm>
            <a:off x="6191250" y="1080394"/>
            <a:ext cx="1142999" cy="3395854"/>
            <a:chOff x="7376954" y="1500827"/>
            <a:chExt cx="867088" cy="257612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954" y="2367945"/>
              <a:ext cx="867088" cy="82650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954" y="3258485"/>
              <a:ext cx="859263" cy="81846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955" y="1500827"/>
              <a:ext cx="859263" cy="78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8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62" y="1519877"/>
            <a:ext cx="3151398" cy="213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Tree completion loss</a:t>
            </a:r>
          </a:p>
          <a:p>
            <a:r>
              <a:rPr lang="en-US" dirty="0"/>
              <a:t>Mask sparsity loss</a:t>
            </a:r>
          </a:p>
          <a:p>
            <a:r>
              <a:rPr lang="en-US" dirty="0"/>
              <a:t>Approximation loss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35060" y="842251"/>
            <a:ext cx="1380745" cy="646331"/>
            <a:chOff x="2482303" y="1414541"/>
            <a:chExt cx="1290841" cy="668731"/>
          </a:xfrm>
        </p:grpSpPr>
        <p:sp>
          <p:nvSpPr>
            <p:cNvPr id="10" name="TextBox 9"/>
            <p:cNvSpPr txBox="1"/>
            <p:nvPr/>
          </p:nvSpPr>
          <p:spPr>
            <a:xfrm>
              <a:off x="2489924" y="1414541"/>
              <a:ext cx="1283220" cy="668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Virtual </a:t>
              </a:r>
              <a:r>
                <a:rPr lang="en-US" altLang="zh-CN" dirty="0" smtClean="0"/>
                <a:t>Root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82303" y="1476480"/>
              <a:ext cx="1205354" cy="26035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5679712" y="1153744"/>
            <a:ext cx="841248" cy="3724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543017" y="4090230"/>
            <a:ext cx="2294583" cy="296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94741" y="4044262"/>
            <a:ext cx="240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Hierarchical structure</a:t>
            </a:r>
          </a:p>
        </p:txBody>
      </p:sp>
      <p:sp>
        <p:nvSpPr>
          <p:cNvPr id="24" name="Freeform 23"/>
          <p:cNvSpPr/>
          <p:nvPr/>
        </p:nvSpPr>
        <p:spPr>
          <a:xfrm>
            <a:off x="5283200" y="1663700"/>
            <a:ext cx="1409700" cy="1841500"/>
          </a:xfrm>
          <a:custGeom>
            <a:avLst/>
            <a:gdLst>
              <a:gd name="connsiteX0" fmla="*/ 1409700 w 1409700"/>
              <a:gd name="connsiteY0" fmla="*/ 0 h 1841500"/>
              <a:gd name="connsiteX1" fmla="*/ 1003300 w 1409700"/>
              <a:gd name="connsiteY1" fmla="*/ 508000 h 1841500"/>
              <a:gd name="connsiteX2" fmla="*/ 571500 w 1409700"/>
              <a:gd name="connsiteY2" fmla="*/ 1136650 h 1841500"/>
              <a:gd name="connsiteX3" fmla="*/ 0 w 1409700"/>
              <a:gd name="connsiteY3" fmla="*/ 184150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1841500">
                <a:moveTo>
                  <a:pt x="1409700" y="0"/>
                </a:moveTo>
                <a:lnTo>
                  <a:pt x="1003300" y="508000"/>
                </a:lnTo>
                <a:lnTo>
                  <a:pt x="571500" y="1136650"/>
                </a:lnTo>
                <a:lnTo>
                  <a:pt x="0" y="1841500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35" y="1982583"/>
            <a:ext cx="1609802" cy="1563938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363912" y="2720467"/>
                <a:ext cx="2759192" cy="9367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𝑝𝑎𝑡h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12" y="2720467"/>
                <a:ext cx="2759192" cy="936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/>
          <p:cNvSpPr/>
          <p:nvPr/>
        </p:nvSpPr>
        <p:spPr>
          <a:xfrm>
            <a:off x="5672138" y="1652588"/>
            <a:ext cx="1019175" cy="1862137"/>
          </a:xfrm>
          <a:custGeom>
            <a:avLst/>
            <a:gdLst>
              <a:gd name="connsiteX0" fmla="*/ 0 w 1019175"/>
              <a:gd name="connsiteY0" fmla="*/ 1862137 h 1862137"/>
              <a:gd name="connsiteX1" fmla="*/ 195262 w 1019175"/>
              <a:gd name="connsiteY1" fmla="*/ 1123950 h 1862137"/>
              <a:gd name="connsiteX2" fmla="*/ 604837 w 1019175"/>
              <a:gd name="connsiteY2" fmla="*/ 509587 h 1862137"/>
              <a:gd name="connsiteX3" fmla="*/ 1019175 w 1019175"/>
              <a:gd name="connsiteY3" fmla="*/ 0 h 186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175" h="1862137">
                <a:moveTo>
                  <a:pt x="0" y="1862137"/>
                </a:moveTo>
                <a:lnTo>
                  <a:pt x="195262" y="1123950"/>
                </a:lnTo>
                <a:lnTo>
                  <a:pt x="604837" y="509587"/>
                </a:lnTo>
                <a:lnTo>
                  <a:pt x="1019175" y="0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072188" y="1657350"/>
            <a:ext cx="614362" cy="1847850"/>
          </a:xfrm>
          <a:custGeom>
            <a:avLst/>
            <a:gdLst>
              <a:gd name="connsiteX0" fmla="*/ 0 w 614362"/>
              <a:gd name="connsiteY0" fmla="*/ 1847850 h 1847850"/>
              <a:gd name="connsiteX1" fmla="*/ 333375 w 614362"/>
              <a:gd name="connsiteY1" fmla="*/ 1133475 h 1847850"/>
              <a:gd name="connsiteX2" fmla="*/ 204787 w 614362"/>
              <a:gd name="connsiteY2" fmla="*/ 504825 h 1847850"/>
              <a:gd name="connsiteX3" fmla="*/ 614362 w 614362"/>
              <a:gd name="connsiteY3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362" h="1847850">
                <a:moveTo>
                  <a:pt x="0" y="1847850"/>
                </a:moveTo>
                <a:lnTo>
                  <a:pt x="333375" y="1133475"/>
                </a:lnTo>
                <a:lnTo>
                  <a:pt x="204787" y="504825"/>
                </a:lnTo>
                <a:lnTo>
                  <a:pt x="614362" y="0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700838" y="1666875"/>
            <a:ext cx="1414462" cy="1847850"/>
          </a:xfrm>
          <a:custGeom>
            <a:avLst/>
            <a:gdLst>
              <a:gd name="connsiteX0" fmla="*/ 1414462 w 1414462"/>
              <a:gd name="connsiteY0" fmla="*/ 1847850 h 1847850"/>
              <a:gd name="connsiteX1" fmla="*/ 809625 w 1414462"/>
              <a:gd name="connsiteY1" fmla="*/ 1133475 h 1847850"/>
              <a:gd name="connsiteX2" fmla="*/ 390525 w 1414462"/>
              <a:gd name="connsiteY2" fmla="*/ 500063 h 1847850"/>
              <a:gd name="connsiteX3" fmla="*/ 0 w 1414462"/>
              <a:gd name="connsiteY3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4462" h="1847850">
                <a:moveTo>
                  <a:pt x="1414462" y="1847850"/>
                </a:moveTo>
                <a:lnTo>
                  <a:pt x="809625" y="1133475"/>
                </a:lnTo>
                <a:lnTo>
                  <a:pt x="390525" y="500063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05726" y="34559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091363" y="34559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477000" y="34559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663338" y="3397603"/>
            <a:ext cx="3746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49337" y="3663612"/>
            <a:ext cx="4276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Selection probability of the cuboid in the path</a:t>
            </a:r>
            <a:endParaRPr 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5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5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62" y="1519877"/>
            <a:ext cx="3151398" cy="213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Tree completion loss</a:t>
            </a:r>
          </a:p>
          <a:p>
            <a:r>
              <a:rPr lang="en-US" dirty="0"/>
              <a:t>Mask sparsity loss</a:t>
            </a:r>
          </a:p>
          <a:p>
            <a:r>
              <a:rPr lang="en-US" dirty="0"/>
              <a:t>Approximation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60" y="1516701"/>
            <a:ext cx="3151400" cy="213995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6696722" y="1675013"/>
            <a:ext cx="577049" cy="1873188"/>
          </a:xfrm>
          <a:custGeom>
            <a:avLst/>
            <a:gdLst>
              <a:gd name="connsiteX0" fmla="*/ 577049 w 577049"/>
              <a:gd name="connsiteY0" fmla="*/ 1873188 h 1873188"/>
              <a:gd name="connsiteX1" fmla="*/ 266330 w 577049"/>
              <a:gd name="connsiteY1" fmla="*/ 1074198 h 1873188"/>
              <a:gd name="connsiteX2" fmla="*/ 408373 w 577049"/>
              <a:gd name="connsiteY2" fmla="*/ 497149 h 1873188"/>
              <a:gd name="connsiteX3" fmla="*/ 0 w 577049"/>
              <a:gd name="connsiteY3" fmla="*/ 0 h 187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049" h="1873188">
                <a:moveTo>
                  <a:pt x="577049" y="1873188"/>
                </a:moveTo>
                <a:lnTo>
                  <a:pt x="266330" y="1074198"/>
                </a:lnTo>
                <a:lnTo>
                  <a:pt x="408373" y="497149"/>
                </a:lnTo>
                <a:lnTo>
                  <a:pt x="0" y="0"/>
                </a:lnTo>
              </a:path>
            </a:pathLst>
          </a:custGeom>
          <a:ln>
            <a:solidFill>
              <a:srgbClr val="EA433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7273772" y="1257651"/>
            <a:ext cx="875198" cy="799750"/>
          </a:xfrm>
          <a:prstGeom prst="mathMultiply">
            <a:avLst>
              <a:gd name="adj1" fmla="val 13143"/>
            </a:avLst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035061" y="842251"/>
            <a:ext cx="1380744" cy="646331"/>
            <a:chOff x="2482303" y="1414541"/>
            <a:chExt cx="1290840" cy="668731"/>
          </a:xfrm>
        </p:grpSpPr>
        <p:sp>
          <p:nvSpPr>
            <p:cNvPr id="10" name="TextBox 9"/>
            <p:cNvSpPr txBox="1"/>
            <p:nvPr/>
          </p:nvSpPr>
          <p:spPr>
            <a:xfrm>
              <a:off x="2489923" y="1414541"/>
              <a:ext cx="1283220" cy="668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Virtual </a:t>
              </a:r>
              <a:r>
                <a:rPr lang="en-US" altLang="zh-CN" dirty="0" smtClean="0"/>
                <a:t>Root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82303" y="1476480"/>
              <a:ext cx="1205354" cy="260350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5679713" y="1153744"/>
            <a:ext cx="841247" cy="3724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543017" y="4090230"/>
            <a:ext cx="2294583" cy="296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94741" y="4044262"/>
            <a:ext cx="240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Hierarchical structure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35" y="1982583"/>
            <a:ext cx="1609802" cy="1563938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31" y="540985"/>
            <a:ext cx="1651880" cy="1563938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4512058" y="1308019"/>
            <a:ext cx="609002" cy="511986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EA4335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89495" y="561390"/>
            <a:ext cx="1731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A4335"/>
                </a:solidFill>
              </a:rPr>
              <a:t>Incomplete</a:t>
            </a:r>
            <a:endParaRPr lang="en-US" sz="2400" b="1" dirty="0">
              <a:solidFill>
                <a:srgbClr val="EA4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20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62" y="1519877"/>
            <a:ext cx="3151398" cy="213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Selection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Tree completion loss</a:t>
            </a:r>
          </a:p>
          <a:p>
            <a:r>
              <a:rPr lang="en-US" dirty="0" smtClean="0"/>
              <a:t>Mask sparsity loss</a:t>
            </a:r>
          </a:p>
          <a:p>
            <a:r>
              <a:rPr lang="en-US" dirty="0" smtClean="0"/>
              <a:t>Approximation loss</a:t>
            </a:r>
            <a:endParaRPr lang="en-US" dirty="0"/>
          </a:p>
        </p:txBody>
      </p:sp>
      <p:sp>
        <p:nvSpPr>
          <p:cNvPr id="15" name="Multiply 14"/>
          <p:cNvSpPr/>
          <p:nvPr/>
        </p:nvSpPr>
        <p:spPr>
          <a:xfrm>
            <a:off x="7273772" y="1257651"/>
            <a:ext cx="875198" cy="799750"/>
          </a:xfrm>
          <a:prstGeom prst="mathMultiply">
            <a:avLst>
              <a:gd name="adj1" fmla="val 13143"/>
            </a:avLst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543017" y="4090230"/>
            <a:ext cx="2294583" cy="296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94741" y="4044262"/>
            <a:ext cx="240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Hierarchical structure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35" y="1982583"/>
            <a:ext cx="1609802" cy="1563938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29" y="540985"/>
            <a:ext cx="1651882" cy="156394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4267913" y="1322955"/>
            <a:ext cx="609002" cy="511986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EA4335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756" y="1513830"/>
            <a:ext cx="3154703" cy="2145198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>
            <a:off x="6271260" y="1661160"/>
            <a:ext cx="640080" cy="1859280"/>
          </a:xfrm>
          <a:custGeom>
            <a:avLst/>
            <a:gdLst>
              <a:gd name="connsiteX0" fmla="*/ 419100 w 640080"/>
              <a:gd name="connsiteY0" fmla="*/ 0 h 1859280"/>
              <a:gd name="connsiteX1" fmla="*/ 0 w 640080"/>
              <a:gd name="connsiteY1" fmla="*/ 502920 h 1859280"/>
              <a:gd name="connsiteX2" fmla="*/ 129540 w 640080"/>
              <a:gd name="connsiteY2" fmla="*/ 1135380 h 1859280"/>
              <a:gd name="connsiteX3" fmla="*/ 640080 w 640080"/>
              <a:gd name="connsiteY3" fmla="*/ 185928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" h="1859280">
                <a:moveTo>
                  <a:pt x="419100" y="0"/>
                </a:moveTo>
                <a:lnTo>
                  <a:pt x="0" y="502920"/>
                </a:lnTo>
                <a:lnTo>
                  <a:pt x="129540" y="1135380"/>
                </a:lnTo>
                <a:lnTo>
                  <a:pt x="640080" y="1859280"/>
                </a:lnTo>
              </a:path>
            </a:pathLst>
          </a:custGeom>
          <a:ln>
            <a:solidFill>
              <a:srgbClr val="EA433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989495" y="561390"/>
            <a:ext cx="1731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A4335"/>
                </a:solidFill>
              </a:rPr>
              <a:t>Redundant</a:t>
            </a:r>
            <a:endParaRPr lang="en-US" sz="2400" b="1" dirty="0">
              <a:solidFill>
                <a:srgbClr val="EA4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5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62" y="1519877"/>
            <a:ext cx="3151398" cy="213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Selection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Tree completion loss</a:t>
            </a:r>
          </a:p>
          <a:p>
            <a:r>
              <a:rPr lang="en-US" dirty="0"/>
              <a:t>Mask sparsity loss</a:t>
            </a:r>
          </a:p>
          <a:p>
            <a:r>
              <a:rPr lang="en-US" dirty="0"/>
              <a:t>Approximation loss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82" y="1519640"/>
            <a:ext cx="2129896" cy="2143971"/>
          </a:xfrm>
          <a:prstGeom prst="rect">
            <a:avLst/>
          </a:prstGeom>
        </p:spPr>
      </p:pic>
      <p:sp>
        <p:nvSpPr>
          <p:cNvPr id="15" name="L-Shape 14"/>
          <p:cNvSpPr/>
          <p:nvPr/>
        </p:nvSpPr>
        <p:spPr>
          <a:xfrm rot="18874306">
            <a:off x="7474554" y="1410039"/>
            <a:ext cx="630022" cy="388365"/>
          </a:xfrm>
          <a:prstGeom prst="corner">
            <a:avLst>
              <a:gd name="adj1" fmla="val 26805"/>
              <a:gd name="adj2" fmla="val 2473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543017" y="4090230"/>
            <a:ext cx="2294583" cy="296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94741" y="4044262"/>
            <a:ext cx="240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Hierarchical structure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35" y="1982583"/>
            <a:ext cx="1609802" cy="1563938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27" y="539219"/>
            <a:ext cx="1653747" cy="156570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89495" y="561390"/>
            <a:ext cx="1731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Complete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2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62" y="1519877"/>
            <a:ext cx="3151398" cy="213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Selection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completion loss</a:t>
            </a:r>
          </a:p>
          <a:p>
            <a:r>
              <a:rPr lang="en-US" dirty="0">
                <a:solidFill>
                  <a:schemeClr val="accent1"/>
                </a:solidFill>
              </a:rPr>
              <a:t>Mask sparsity loss</a:t>
            </a:r>
          </a:p>
          <a:p>
            <a:r>
              <a:rPr lang="en-US" dirty="0"/>
              <a:t>Approximation loss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45" y="1912449"/>
            <a:ext cx="2718399" cy="1821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18543" y="2915973"/>
                <a:ext cx="623485" cy="299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𝑎𝑑𝑎𝑝𝑡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43" y="2915973"/>
                <a:ext cx="623485" cy="299513"/>
              </a:xfrm>
              <a:prstGeom prst="rect">
                <a:avLst/>
              </a:prstGeom>
              <a:blipFill>
                <a:blip r:embed="rId5"/>
                <a:stretch>
                  <a:fillRect r="-27451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82" y="1519640"/>
            <a:ext cx="2129896" cy="2143971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80" y="2312939"/>
            <a:ext cx="2343147" cy="134965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675659" y="3298583"/>
            <a:ext cx="910897" cy="615553"/>
            <a:chOff x="3315969" y="3425891"/>
            <a:chExt cx="910897" cy="615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15969" y="3425891"/>
                  <a:ext cx="771525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5969" y="3425891"/>
                  <a:ext cx="771525" cy="61555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497" y="3574449"/>
              <a:ext cx="313369" cy="313369"/>
            </a:xfrm>
            <a:prstGeom prst="rect">
              <a:avLst/>
            </a:prstGeom>
          </p:spPr>
        </p:pic>
      </p:grpSp>
      <p:sp>
        <p:nvSpPr>
          <p:cNvPr id="7" name="Down Arrow 6"/>
          <p:cNvSpPr/>
          <p:nvPr/>
        </p:nvSpPr>
        <p:spPr>
          <a:xfrm>
            <a:off x="7706201" y="3375933"/>
            <a:ext cx="136080" cy="444301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543017" y="4090230"/>
            <a:ext cx="2294583" cy="296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494741" y="4044262"/>
            <a:ext cx="240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Hierarchical structure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35" y="1982583"/>
            <a:ext cx="1609802" cy="1563938"/>
          </a:xfrm>
          <a:prstGeom prst="rect">
            <a:avLst/>
          </a:prstGeom>
          <a:ln>
            <a:noFill/>
          </a:ln>
        </p:spPr>
      </p:pic>
      <p:pic>
        <p:nvPicPr>
          <p:cNvPr id="30" name="Picture 29" hidden="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27" y="539219"/>
            <a:ext cx="1653747" cy="156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4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xit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Selection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completion loss</a:t>
            </a:r>
          </a:p>
          <a:p>
            <a:r>
              <a:rPr lang="en-US" dirty="0"/>
              <a:t>Mask sparsity loss</a:t>
            </a:r>
          </a:p>
          <a:p>
            <a:r>
              <a:rPr lang="en-US" dirty="0">
                <a:solidFill>
                  <a:schemeClr val="accent1"/>
                </a:solidFill>
              </a:rPr>
              <a:t>Approximation loss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18543" y="1519640"/>
            <a:ext cx="2718401" cy="2214160"/>
            <a:chOff x="5328143" y="1300565"/>
            <a:chExt cx="2718401" cy="2214160"/>
          </a:xfrm>
        </p:grpSpPr>
        <p:grpSp>
          <p:nvGrpSpPr>
            <p:cNvPr id="4" name="Group 3"/>
            <p:cNvGrpSpPr/>
            <p:nvPr/>
          </p:nvGrpSpPr>
          <p:grpSpPr>
            <a:xfrm>
              <a:off x="5328143" y="1693374"/>
              <a:ext cx="2718401" cy="1821351"/>
              <a:chOff x="5328143" y="1693374"/>
              <a:chExt cx="2718401" cy="182135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8145" y="1693374"/>
                <a:ext cx="2718399" cy="182135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328143" y="2696898"/>
                    <a:ext cx="623485" cy="2995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𝑎𝑑𝑎𝑝𝑡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8143" y="2696898"/>
                    <a:ext cx="623485" cy="2995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7451" b="-3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882" y="1300565"/>
              <a:ext cx="2129896" cy="214397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14" y="1139825"/>
            <a:ext cx="780974" cy="842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84" y="2096424"/>
            <a:ext cx="942716" cy="8330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62" y="3325035"/>
            <a:ext cx="372320" cy="2407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862184" y="972295"/>
            <a:ext cx="1121929" cy="3333254"/>
            <a:chOff x="6862184" y="972295"/>
            <a:chExt cx="1121929" cy="333325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184" y="2094262"/>
              <a:ext cx="1121929" cy="10694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184" y="3246535"/>
              <a:ext cx="1111804" cy="105901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185" y="972295"/>
              <a:ext cx="1111804" cy="1009297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94262"/>
            <a:ext cx="1105141" cy="1046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67" y="3987533"/>
            <a:ext cx="4734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Refer to our paper for more details.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58017" y="4086474"/>
            <a:ext cx="304800" cy="199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35" y="1982583"/>
            <a:ext cx="1609802" cy="15639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65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82716E-6 L -3.33333E-6 -0.300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7 -0.00031 L -0.00243 0.2234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11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08642E-6 L -0.00139 -0.226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1.97531E-6 L -0.06268 0.02099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155281" y="2660650"/>
            <a:ext cx="1667006" cy="17678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155281" y="641350"/>
            <a:ext cx="1667006" cy="1758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2100" y="1772924"/>
            <a:ext cx="2047875" cy="15430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Scheme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58155" y="3352185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abstraction encoder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60902" y="332690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prediction module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0902" y="4423541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selection module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768" y="980346"/>
            <a:ext cx="352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Initial training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883480" y="805391"/>
            <a:ext cx="404379" cy="1437076"/>
            <a:chOff x="5883480" y="805391"/>
            <a:chExt cx="404379" cy="1437076"/>
          </a:xfrm>
        </p:grpSpPr>
        <p:pic>
          <p:nvPicPr>
            <p:cNvPr id="25" name="airplane-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003" y="1889822"/>
              <a:ext cx="402856" cy="352645"/>
            </a:xfrm>
            <a:prstGeom prst="rect">
              <a:avLst/>
            </a:prstGeom>
          </p:spPr>
        </p:pic>
        <p:pic>
          <p:nvPicPr>
            <p:cNvPr id="26" name="airplane-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521" y="1353444"/>
              <a:ext cx="401058" cy="353810"/>
            </a:xfrm>
            <a:prstGeom prst="rect">
              <a:avLst/>
            </a:prstGeom>
          </p:spPr>
        </p:pic>
        <p:pic>
          <p:nvPicPr>
            <p:cNvPr id="27" name="airplane-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480" y="805391"/>
              <a:ext cx="383929" cy="349910"/>
            </a:xfrm>
            <a:prstGeom prst="rect">
              <a:avLst/>
            </a:prstGeom>
          </p:spPr>
        </p:pic>
      </p:grpSp>
      <p:pic>
        <p:nvPicPr>
          <p:cNvPr id="28" name="network-onl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9" y="734194"/>
            <a:ext cx="5059719" cy="35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5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6" presetClass="emph" presetSubtype="0" repeatCount="2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repeatCount="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</a:t>
            </a:r>
            <a:r>
              <a:rPr lang="en-US" altLang="zh-CN" dirty="0"/>
              <a:t>Cuboid</a:t>
            </a:r>
            <a:r>
              <a:rPr lang="en-AU" dirty="0" smtClean="0"/>
              <a:t> </a:t>
            </a:r>
            <a:r>
              <a:rPr lang="en-AU" dirty="0"/>
              <a:t>Abstraction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77920" y="927149"/>
            <a:ext cx="5275406" cy="3667333"/>
            <a:chOff x="3277920" y="927149"/>
            <a:chExt cx="5275406" cy="36673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2640" y="1334285"/>
              <a:ext cx="1425189" cy="110601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548548" y="2434940"/>
              <a:ext cx="1913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[Kim et al. 2013]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24749" y="4286705"/>
              <a:ext cx="1913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[</a:t>
              </a:r>
              <a:r>
                <a:rPr lang="en-US" altLang="zh-CN" sz="1400" dirty="0"/>
                <a:t>Fu</a:t>
              </a:r>
              <a:r>
                <a:rPr lang="en-US" sz="1400" dirty="0"/>
                <a:t> et al. 2016]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0523" y="1328248"/>
              <a:ext cx="1458130" cy="110669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290567" y="2414666"/>
              <a:ext cx="1913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[Hu et al. 2018]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93033" y="927149"/>
              <a:ext cx="2224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Structure coherence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35050" y="927149"/>
              <a:ext cx="2224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Shape functionality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93030" y="2797800"/>
              <a:ext cx="2224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Shape editing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1175" y="3369858"/>
              <a:ext cx="2612151" cy="68832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282903" y="4286704"/>
              <a:ext cx="1913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[Li et al. 2017]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35050" y="2797800"/>
              <a:ext cx="2224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Shape generation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277920" y="3262553"/>
              <a:ext cx="2454624" cy="1052301"/>
              <a:chOff x="3559179" y="949068"/>
              <a:chExt cx="4929492" cy="2666213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9179" y="949068"/>
                <a:ext cx="4855831" cy="1437867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7759" y="2412230"/>
                <a:ext cx="4860912" cy="1203051"/>
              </a:xfrm>
              <a:prstGeom prst="rect">
                <a:avLst/>
              </a:prstGeom>
            </p:spPr>
          </p:pic>
        </p:grpSp>
      </p:grpSp>
      <p:grpSp>
        <p:nvGrpSpPr>
          <p:cNvPr id="21" name="Group 20"/>
          <p:cNvGrpSpPr/>
          <p:nvPr/>
        </p:nvGrpSpPr>
        <p:grpSpPr>
          <a:xfrm>
            <a:off x="2914101" y="1435987"/>
            <a:ext cx="3319272" cy="2286000"/>
            <a:chOff x="1638944" y="1157277"/>
            <a:chExt cx="2212983" cy="152795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715" y="1194754"/>
              <a:ext cx="817212" cy="1473496"/>
            </a:xfrm>
            <a:prstGeom prst="rect">
              <a:avLst/>
            </a:prstGeom>
            <a:blipFill dpi="0" rotWithShape="1">
              <a:blip r:embed="rId9">
                <a:alphaModFix amt="51000"/>
              </a:blip>
              <a:srcRect/>
              <a:stretch>
                <a:fillRect/>
              </a:stretch>
            </a:blipFill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44" y="1157277"/>
              <a:ext cx="889907" cy="1527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"/>
    </mc:Choice>
    <mc:Fallback xmlns="">
      <p:transition spd="slow" advTm="1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20988E-6 L -0.31979 -3.20988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4155281" y="2662679"/>
            <a:ext cx="1667006" cy="1767848"/>
          </a:xfrm>
          <a:prstGeom prst="roundRect">
            <a:avLst/>
          </a:prstGeom>
          <a:solidFill>
            <a:srgbClr val="D3F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55281" y="2660650"/>
            <a:ext cx="1667006" cy="1767848"/>
          </a:xfrm>
          <a:prstGeom prst="roundRect">
            <a:avLst/>
          </a:prstGeom>
          <a:solidFill>
            <a:srgbClr val="E3E3E3"/>
          </a:solidFill>
          <a:ln>
            <a:solidFill>
              <a:srgbClr val="53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155281" y="641350"/>
            <a:ext cx="1667006" cy="1758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2100" y="1772924"/>
            <a:ext cx="2047875" cy="15430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Scheme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2768" y="980346"/>
            <a:ext cx="352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Initial training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67" y="980346"/>
            <a:ext cx="352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Cuboid selection training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58155" y="3352185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abstraction encoder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60902" y="332690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prediction module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60902" y="4423541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selection module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" name="network-airplan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9" y="732674"/>
            <a:ext cx="5669280" cy="359954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898533" y="2753800"/>
            <a:ext cx="471815" cy="1588590"/>
            <a:chOff x="5898533" y="2753800"/>
            <a:chExt cx="471815" cy="15885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5898535" y="2753800"/>
                  <a:ext cx="471813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535" y="2753800"/>
                  <a:ext cx="47181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467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5898534" y="3315229"/>
                  <a:ext cx="471813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534" y="3315229"/>
                  <a:ext cx="47181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4675" b="-6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898533" y="3880725"/>
                  <a:ext cx="471813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533" y="3880725"/>
                  <a:ext cx="471813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467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19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5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5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6" presetClass="emph" presetSubtype="0" repeatCount="2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2" grpId="0" animBg="1"/>
      <p:bldP spid="8" grpId="0" animBg="1"/>
      <p:bldP spid="5" grpId="0" animBg="1"/>
      <p:bldP spid="18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ottom-gray"/>
          <p:cNvSpPr/>
          <p:nvPr/>
        </p:nvSpPr>
        <p:spPr>
          <a:xfrm>
            <a:off x="4155281" y="2660337"/>
            <a:ext cx="1667006" cy="1763204"/>
          </a:xfrm>
          <a:prstGeom prst="roundRect">
            <a:avLst/>
          </a:prstGeom>
          <a:solidFill>
            <a:srgbClr val="E3E3E3"/>
          </a:solidFill>
          <a:ln>
            <a:solidFill>
              <a:srgbClr val="53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ottom-green"/>
          <p:cNvSpPr/>
          <p:nvPr/>
        </p:nvSpPr>
        <p:spPr>
          <a:xfrm>
            <a:off x="4155281" y="2660649"/>
            <a:ext cx="1667006" cy="17647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gray"/>
          <p:cNvSpPr/>
          <p:nvPr/>
        </p:nvSpPr>
        <p:spPr>
          <a:xfrm>
            <a:off x="4155281" y="641350"/>
            <a:ext cx="1667006" cy="1758950"/>
          </a:xfrm>
          <a:prstGeom prst="roundRect">
            <a:avLst/>
          </a:prstGeom>
          <a:solidFill>
            <a:srgbClr val="E3E3E3"/>
          </a:solidFill>
          <a:ln>
            <a:solidFill>
              <a:srgbClr val="53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green"/>
          <p:cNvSpPr/>
          <p:nvPr/>
        </p:nvSpPr>
        <p:spPr>
          <a:xfrm>
            <a:off x="4155281" y="641350"/>
            <a:ext cx="1667006" cy="1758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Scheme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5898533" y="2753800"/>
            <a:ext cx="471815" cy="1588590"/>
            <a:chOff x="5898533" y="2753800"/>
            <a:chExt cx="471815" cy="15885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mask-1"/>
                <p:cNvSpPr/>
                <p:nvPr/>
              </p:nvSpPr>
              <p:spPr>
                <a:xfrm>
                  <a:off x="5898533" y="3880725"/>
                  <a:ext cx="471813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mask-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533" y="3880725"/>
                  <a:ext cx="47181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467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mask-2"/>
                <p:cNvSpPr/>
                <p:nvPr/>
              </p:nvSpPr>
              <p:spPr>
                <a:xfrm>
                  <a:off x="5898534" y="3315229"/>
                  <a:ext cx="471813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mask-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534" y="3315229"/>
                  <a:ext cx="47181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4675" b="-6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mask-3"/>
                <p:cNvSpPr/>
                <p:nvPr/>
              </p:nvSpPr>
              <p:spPr>
                <a:xfrm>
                  <a:off x="5898535" y="2753800"/>
                  <a:ext cx="471813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mask-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535" y="2753800"/>
                  <a:ext cx="47181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467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/>
          <p:cNvSpPr txBox="1"/>
          <p:nvPr/>
        </p:nvSpPr>
        <p:spPr>
          <a:xfrm>
            <a:off x="262768" y="980346"/>
            <a:ext cx="352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Iterative training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767" y="980346"/>
            <a:ext cx="352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Cuboid selection training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62100" y="1772924"/>
            <a:ext cx="2047875" cy="1543050"/>
          </a:xfrm>
          <a:prstGeom prst="roundRect">
            <a:avLst/>
          </a:prstGeom>
          <a:solidFill>
            <a:srgbClr val="E3E3E3"/>
          </a:solidFill>
          <a:ln>
            <a:solidFill>
              <a:srgbClr val="53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58155" y="3352185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abstraction encoder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60902" y="332690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prediction module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60902" y="4423541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selection module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83480" y="805391"/>
            <a:ext cx="404379" cy="1437076"/>
            <a:chOff x="5883480" y="805391"/>
            <a:chExt cx="404379" cy="1437076"/>
          </a:xfrm>
        </p:grpSpPr>
        <p:pic>
          <p:nvPicPr>
            <p:cNvPr id="25" name="airplane-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003" y="1889822"/>
              <a:ext cx="402856" cy="352645"/>
            </a:xfrm>
            <a:prstGeom prst="rect">
              <a:avLst/>
            </a:prstGeom>
          </p:spPr>
        </p:pic>
        <p:pic>
          <p:nvPicPr>
            <p:cNvPr id="6" name="airplane-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521" y="1353444"/>
              <a:ext cx="401058" cy="353810"/>
            </a:xfrm>
            <a:prstGeom prst="rect">
              <a:avLst/>
            </a:prstGeom>
          </p:spPr>
        </p:pic>
        <p:pic>
          <p:nvPicPr>
            <p:cNvPr id="26" name="airplane-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480" y="805391"/>
              <a:ext cx="383929" cy="349910"/>
            </a:xfrm>
            <a:prstGeom prst="rect">
              <a:avLst/>
            </a:prstGeom>
          </p:spPr>
        </p:pic>
      </p:grpSp>
      <p:pic>
        <p:nvPicPr>
          <p:cNvPr id="28" name="network-onl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9" y="734194"/>
            <a:ext cx="5059719" cy="3598022"/>
          </a:xfrm>
          <a:prstGeom prst="rect">
            <a:avLst/>
          </a:prstGeom>
        </p:spPr>
      </p:pic>
      <p:pic>
        <p:nvPicPr>
          <p:cNvPr id="32" name="airplane-w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88" y="2105145"/>
            <a:ext cx="1076641" cy="957350"/>
          </a:xfrm>
          <a:prstGeom prst="rect">
            <a:avLst/>
          </a:prstGeom>
        </p:spPr>
      </p:pic>
      <p:pic>
        <p:nvPicPr>
          <p:cNvPr id="33" name="airplane-w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72" y="2098795"/>
            <a:ext cx="1053976" cy="957349"/>
          </a:xfrm>
          <a:prstGeom prst="rect">
            <a:avLst/>
          </a:prstGeom>
        </p:spPr>
      </p:pic>
      <p:pic>
        <p:nvPicPr>
          <p:cNvPr id="34" name="airplane-w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81" y="2111495"/>
            <a:ext cx="1052354" cy="957350"/>
          </a:xfrm>
          <a:prstGeom prst="rect">
            <a:avLst/>
          </a:prstGeom>
        </p:spPr>
      </p:pic>
      <p:pic>
        <p:nvPicPr>
          <p:cNvPr id="35" name="airplane-w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97" y="2111495"/>
            <a:ext cx="1061896" cy="9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8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3.7037E-6 L 0.15504 0.204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3" y="102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-4.81481E-6 L 0.14931 -0.1873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-938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6" presetClass="emph" presetSubtype="0" repeatCount="2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6" presetClass="emph" presetSubtype="0" repeatCount="2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26" presetClass="emph" presetSubtype="0" repeatCount="2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9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2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26" presetClass="emph" presetSubtype="0" repeatCount="2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8" grpId="2" animBg="1"/>
      <p:bldP spid="18" grpId="3" animBg="1"/>
      <p:bldP spid="18" grpId="4" animBg="1"/>
      <p:bldP spid="18" grpId="5" animBg="1"/>
      <p:bldP spid="20" grpId="2" animBg="1"/>
      <p:bldP spid="20" grpId="3" animBg="1"/>
      <p:bldP spid="20" grpId="4" animBg="1"/>
      <p:bldP spid="20" grpId="5" animBg="1"/>
      <p:bldP spid="20" grpId="6" animBg="1"/>
      <p:bldP spid="20" grpId="7" animBg="1"/>
      <p:bldP spid="20" grpId="8" animBg="1"/>
      <p:bldP spid="21" grpId="2" animBg="1"/>
      <p:bldP spid="21" grpId="3" animBg="1"/>
      <p:bldP spid="21" grpId="4" animBg="1"/>
      <p:bldP spid="21" grpId="5" animBg="1"/>
      <p:bldP spid="21" grpId="6" animBg="1"/>
      <p:bldP spid="8" grpId="0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16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ottom-gray"/>
          <p:cNvSpPr/>
          <p:nvPr/>
        </p:nvSpPr>
        <p:spPr>
          <a:xfrm>
            <a:off x="4155281" y="2660337"/>
            <a:ext cx="1667006" cy="1763204"/>
          </a:xfrm>
          <a:prstGeom prst="roundRect">
            <a:avLst/>
          </a:prstGeom>
          <a:solidFill>
            <a:srgbClr val="E3E3E3"/>
          </a:solidFill>
          <a:ln>
            <a:solidFill>
              <a:srgbClr val="53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ottom-green"/>
          <p:cNvSpPr/>
          <p:nvPr/>
        </p:nvSpPr>
        <p:spPr>
          <a:xfrm>
            <a:off x="4155281" y="2660649"/>
            <a:ext cx="1667006" cy="17647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green"/>
          <p:cNvSpPr/>
          <p:nvPr/>
        </p:nvSpPr>
        <p:spPr>
          <a:xfrm>
            <a:off x="4155281" y="641350"/>
            <a:ext cx="1667006" cy="1758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Scheme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2768" y="980346"/>
            <a:ext cx="352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Iterative training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encoder-gray"/>
          <p:cNvSpPr/>
          <p:nvPr/>
        </p:nvSpPr>
        <p:spPr>
          <a:xfrm>
            <a:off x="1562100" y="1772924"/>
            <a:ext cx="2047875" cy="1543050"/>
          </a:xfrm>
          <a:prstGeom prst="roundRect">
            <a:avLst/>
          </a:prstGeom>
          <a:solidFill>
            <a:srgbClr val="E3E3E3"/>
          </a:solidFill>
          <a:ln>
            <a:solidFill>
              <a:srgbClr val="53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58155" y="3352185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abstraction encoder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60902" y="332690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prediction module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60902" y="4423541"/>
            <a:ext cx="225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Cuboid selection module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5" name="airplane-w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97" y="2111495"/>
            <a:ext cx="1061896" cy="957349"/>
          </a:xfrm>
          <a:prstGeom prst="rect">
            <a:avLst/>
          </a:prstGeom>
        </p:spPr>
      </p:pic>
      <p:sp>
        <p:nvSpPr>
          <p:cNvPr id="27" name="encoder-gree"/>
          <p:cNvSpPr/>
          <p:nvPr/>
        </p:nvSpPr>
        <p:spPr>
          <a:xfrm>
            <a:off x="1562099" y="1772924"/>
            <a:ext cx="2047875" cy="15430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network-onl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9" y="734194"/>
            <a:ext cx="5059719" cy="35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repeatCount="2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2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0" grpId="1" animBg="1"/>
      <p:bldP spid="8" grpId="0" animBg="1"/>
      <p:bldP spid="13" grpId="0" animBg="1"/>
      <p:bldP spid="27" grpId="0" animBg="1"/>
      <p:bldP spid="2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Airplane, chair, table from ShapeNet, animal from [Tulsiani et al. 2017]</a:t>
            </a:r>
          </a:p>
          <a:p>
            <a:r>
              <a:rPr kumimoji="1" lang="en-US" altLang="zh-CN" dirty="0" smtClean="0"/>
              <a:t>Train </a:t>
            </a:r>
            <a:r>
              <a:rPr kumimoji="1" lang="en-US" altLang="zh-CN" dirty="0"/>
              <a:t>one network for each </a:t>
            </a:r>
            <a:r>
              <a:rPr kumimoji="1" lang="en-US" altLang="zh-CN" dirty="0" smtClean="0"/>
              <a:t>category</a:t>
            </a:r>
            <a:endParaRPr kumimoji="1" lang="en-US" dirty="0"/>
          </a:p>
          <a:p>
            <a:r>
              <a:rPr kumimoji="1" lang="en-US" dirty="0" smtClean="0"/>
              <a:t>Use the same loss function weights for the </a:t>
            </a:r>
            <a:r>
              <a:rPr kumimoji="1" lang="en-US" dirty="0"/>
              <a:t>four </a:t>
            </a:r>
            <a:r>
              <a:rPr kumimoji="1" lang="en-US" dirty="0" smtClean="0"/>
              <a:t>categories</a:t>
            </a:r>
          </a:p>
          <a:p>
            <a:r>
              <a:rPr kumimoji="1" lang="en-US" altLang="zh-CN" dirty="0" smtClean="0"/>
              <a:t>Implementation:</a:t>
            </a:r>
          </a:p>
          <a:p>
            <a:pPr lvl="1"/>
            <a:r>
              <a:rPr kumimoji="1" lang="en-US" dirty="0" smtClean="0"/>
              <a:t>Tensorflow</a:t>
            </a:r>
          </a:p>
          <a:p>
            <a:pPr lvl="1"/>
            <a:r>
              <a:rPr kumimoji="1" lang="en-US" dirty="0" smtClean="0"/>
              <a:t>Batch size 32</a:t>
            </a:r>
          </a:p>
          <a:p>
            <a:pPr lvl="1"/>
            <a:r>
              <a:rPr lang="en-US" dirty="0" smtClean="0"/>
              <a:t>1000 epochs for initial </a:t>
            </a:r>
            <a:r>
              <a:rPr lang="en-US" dirty="0"/>
              <a:t>training, 200 epochs for each iterative </a:t>
            </a:r>
            <a:r>
              <a:rPr lang="en-US" dirty="0" smtClean="0"/>
              <a:t>training step</a:t>
            </a:r>
            <a:endParaRPr lang="en-US" dirty="0"/>
          </a:p>
          <a:p>
            <a:pPr lvl="1"/>
            <a:endParaRPr lang="en-US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59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907" y="838523"/>
            <a:ext cx="3636992" cy="1814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975" y="838524"/>
            <a:ext cx="3101379" cy="1824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2" y="2844390"/>
            <a:ext cx="3636992" cy="1485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003" y="2815158"/>
            <a:ext cx="3200351" cy="153174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 rot="19043869">
            <a:off x="1819071" y="788246"/>
            <a:ext cx="300702" cy="1041187"/>
          </a:xfrm>
          <a:prstGeom prst="roundRect">
            <a:avLst>
              <a:gd name="adj" fmla="val 14623"/>
            </a:avLst>
          </a:prstGeom>
          <a:noFill/>
          <a:ln w="57150"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480317" y="1099222"/>
            <a:ext cx="743253" cy="378668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00B0F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3531" y="2755312"/>
            <a:ext cx="7575361" cy="1794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573799" y="685309"/>
            <a:ext cx="4367" cy="3518701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19043869">
            <a:off x="3833689" y="841300"/>
            <a:ext cx="291052" cy="976305"/>
          </a:xfrm>
          <a:prstGeom prst="roundRect">
            <a:avLst>
              <a:gd name="adj" fmla="val 14623"/>
            </a:avLst>
          </a:prstGeom>
          <a:noFill/>
          <a:ln w="57150"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19043869">
            <a:off x="1840809" y="1847656"/>
            <a:ext cx="328260" cy="906284"/>
          </a:xfrm>
          <a:prstGeom prst="roundRect">
            <a:avLst>
              <a:gd name="adj" fmla="val 14623"/>
            </a:avLst>
          </a:prstGeom>
          <a:noFill/>
          <a:ln w="57150"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19043869">
            <a:off x="3752306" y="1911989"/>
            <a:ext cx="247863" cy="754289"/>
          </a:xfrm>
          <a:prstGeom prst="roundRect">
            <a:avLst>
              <a:gd name="adj" fmla="val 14623"/>
            </a:avLst>
          </a:prstGeom>
          <a:noFill/>
          <a:ln w="57150"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132847" y="1108536"/>
            <a:ext cx="763507" cy="369353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00B0F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570246" y="2094954"/>
            <a:ext cx="548614" cy="350973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00B0F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157349" y="2095800"/>
            <a:ext cx="739005" cy="453769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00B0F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843494" y="315976"/>
            <a:ext cx="1550258" cy="369332"/>
            <a:chOff x="2843494" y="315976"/>
            <a:chExt cx="1550258" cy="369332"/>
          </a:xfrm>
        </p:grpSpPr>
        <p:sp>
          <p:nvSpPr>
            <p:cNvPr id="20" name="Rounded Rectangle 19"/>
            <p:cNvSpPr/>
            <p:nvPr/>
          </p:nvSpPr>
          <p:spPr>
            <a:xfrm>
              <a:off x="2880900" y="360175"/>
              <a:ext cx="1478009" cy="2926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43494" y="315976"/>
              <a:ext cx="1550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Airplane </a:t>
              </a:r>
              <a:r>
                <a:rPr lang="en-US" altLang="zh-CN" b="1" dirty="0">
                  <a:solidFill>
                    <a:schemeClr val="bg1"/>
                  </a:solidFill>
                </a:rPr>
                <a:t>b</a:t>
              </a:r>
              <a:r>
                <a:rPr lang="en-US" b="1" dirty="0">
                  <a:solidFill>
                    <a:schemeClr val="bg1"/>
                  </a:solidFill>
                </a:rPr>
                <a:t>ody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57718" y="315976"/>
            <a:ext cx="1550258" cy="369332"/>
            <a:chOff x="6247701" y="294163"/>
            <a:chExt cx="1550258" cy="369332"/>
          </a:xfrm>
        </p:grpSpPr>
        <p:sp>
          <p:nvSpPr>
            <p:cNvPr id="22" name="Rounded Rectangle 21"/>
            <p:cNvSpPr/>
            <p:nvPr/>
          </p:nvSpPr>
          <p:spPr>
            <a:xfrm>
              <a:off x="6308328" y="340584"/>
              <a:ext cx="1478009" cy="2926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47701" y="294163"/>
              <a:ext cx="1550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Chair seat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42907" y="4323048"/>
            <a:ext cx="782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The </a:t>
            </a:r>
            <a:r>
              <a:rPr lang="en-US" altLang="zh-CN" sz="1600" dirty="0"/>
              <a:t>cuboids with the same </a:t>
            </a:r>
            <a:r>
              <a:rPr lang="en-US" altLang="zh-CN" sz="1600" dirty="0" smtClean="0"/>
              <a:t>color </a:t>
            </a:r>
            <a:r>
              <a:rPr lang="en-US" altLang="zh-CN" sz="1600" dirty="0"/>
              <a:t>are the correspondence parts in </a:t>
            </a:r>
            <a:r>
              <a:rPr lang="en-US" altLang="zh-CN" sz="1600" dirty="0" smtClean="0"/>
              <a:t>each category.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427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605" y="2485911"/>
            <a:ext cx="2144034" cy="1870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Structure-based </a:t>
            </a:r>
            <a:r>
              <a:rPr kumimoji="1" lang="en-US" altLang="zh-CN" dirty="0" smtClean="0"/>
              <a:t>Classification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18" y="1259826"/>
            <a:ext cx="2001396" cy="2040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083" y="2254044"/>
            <a:ext cx="2137645" cy="193956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 flipV="1">
            <a:off x="4288213" y="1887583"/>
            <a:ext cx="446989" cy="1718312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414352" y="1887583"/>
            <a:ext cx="292610" cy="1711234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38" y="1162923"/>
            <a:ext cx="2126184" cy="216917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279385" y="1887583"/>
            <a:ext cx="432607" cy="174661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4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Cuboid Number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350" y="975123"/>
            <a:ext cx="5329236" cy="36063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Default configuration vs (5, 10, 20)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2936389"/>
                  </p:ext>
                </p:extLst>
              </p:nvPr>
            </p:nvGraphicFramePr>
            <p:xfrm>
              <a:off x="262768" y="1403748"/>
              <a:ext cx="2956682" cy="21007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87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77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37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Category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aseline="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baseline="0" smtClean="0">
                                  <a:latin typeface="Cambria Math" charset="0"/>
                                </a:rPr>
                                <m:t>#</m:t>
                              </m:r>
                              <m:sSub>
                                <m:sSubPr>
                                  <m:ctrlP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baseline="0" smtClean="0">
                                      <a:latin typeface="Cambria Math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b="1" i="1" baseline="0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baseline="0" smtClean="0">
                                  <a:latin typeface="Cambria Math" charset="0"/>
                                </a:rPr>
                                <m:t>, #</m:t>
                              </m:r>
                              <m:sSub>
                                <m:sSubPr>
                                  <m:ctrlP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baseline="0" smtClean="0">
                                      <a:latin typeface="Cambria Math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b="1" i="1" baseline="0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 baseline="0" smtClean="0">
                                  <a:latin typeface="Cambria Math" charset="0"/>
                                </a:rPr>
                                <m:t>, #</m:t>
                              </m:r>
                              <m:sSub>
                                <m:sSubPr>
                                  <m:ctrlP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baseline="0" smtClean="0">
                                      <a:latin typeface="Cambria Math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b="1" i="1" baseline="0" smtClean="0">
                                      <a:latin typeface="Cambria Math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baseline="0" dirty="0"/>
                            <a:t>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4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airplane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(4, 8, 16)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4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chair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(8, 16, 32)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44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table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(3, 6, 12)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44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animal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(5, 10, 20)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2936389"/>
                  </p:ext>
                </p:extLst>
              </p:nvPr>
            </p:nvGraphicFramePr>
            <p:xfrm>
              <a:off x="262768" y="1403748"/>
              <a:ext cx="2956682" cy="21007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87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778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37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Category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605" t="-952" r="-1294" b="-24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airplane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(4, 8, 16)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chair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(8, 16, 32)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table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(3, 6, 12)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animal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(5, 10, 20)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4" y="1615265"/>
            <a:ext cx="5131759" cy="271861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262767" y="975123"/>
            <a:ext cx="8619295" cy="36063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/>
              <a:t>Default cuboid number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3354599" y="980584"/>
            <a:ext cx="4367" cy="3518701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69193" y="4357264"/>
            <a:ext cx="532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(a) </a:t>
            </a:r>
            <a:r>
              <a:rPr lang="en-US" sz="1600" dirty="0" smtClean="0"/>
              <a:t>Input </a:t>
            </a:r>
            <a:r>
              <a:rPr lang="en-US" sz="1600" dirty="0"/>
              <a:t>shape  </a:t>
            </a:r>
            <a:r>
              <a:rPr lang="en-US" sz="1600" dirty="0" smtClean="0"/>
              <a:t>      </a:t>
            </a:r>
            <a:r>
              <a:rPr lang="en-US" sz="1600" dirty="0"/>
              <a:t>(b) </a:t>
            </a:r>
            <a:r>
              <a:rPr lang="en-US" sz="1600" dirty="0" smtClean="0"/>
              <a:t>(</a:t>
            </a:r>
            <a:r>
              <a:rPr lang="en-US" sz="1600" dirty="0"/>
              <a:t>5, 10, 20)  </a:t>
            </a:r>
            <a:r>
              <a:rPr lang="en-US" sz="1600" dirty="0" smtClean="0"/>
              <a:t>      </a:t>
            </a:r>
            <a:r>
              <a:rPr lang="en-US" sz="1600" dirty="0"/>
              <a:t>(c) </a:t>
            </a:r>
            <a:r>
              <a:rPr lang="en-US" sz="1600" dirty="0" smtClean="0"/>
              <a:t>default </a:t>
            </a:r>
            <a:r>
              <a:rPr lang="en-US" sz="1600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10801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047189" y="1500047"/>
            <a:ext cx="2176441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09785" y="1448731"/>
            <a:ext cx="224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Full loss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047189" y="2571414"/>
            <a:ext cx="2176441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09785" y="2520098"/>
            <a:ext cx="224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w/o hierarchy loss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037613" y="3690406"/>
            <a:ext cx="2176441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000209" y="3639090"/>
            <a:ext cx="224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w/o mutex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70" y="2035353"/>
            <a:ext cx="1278586" cy="1278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16" y="1030154"/>
            <a:ext cx="1111545" cy="1092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16" y="2122340"/>
            <a:ext cx="1112664" cy="11046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16" y="3226953"/>
            <a:ext cx="1113784" cy="1125066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673073"/>
              </p:ext>
            </p:extLst>
          </p:nvPr>
        </p:nvGraphicFramePr>
        <p:xfrm>
          <a:off x="6073526" y="335876"/>
          <a:ext cx="1960812" cy="401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812">
                  <a:extLst>
                    <a:ext uri="{9D8B030D-6E8A-4147-A177-3AD203B41FA5}">
                      <a16:colId xmlns:a16="http://schemas.microsoft.com/office/drawing/2014/main" val="487624782"/>
                    </a:ext>
                  </a:extLst>
                </a:gridCol>
              </a:tblGrid>
              <a:tr h="6847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Chamfer distance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919588"/>
                  </a:ext>
                </a:extLst>
              </a:tr>
              <a:tr h="111046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9.32</a:t>
                      </a:r>
                      <a:r>
                        <a:rPr lang="en-US" dirty="0"/>
                        <a:t> (</a:t>
                      </a:r>
                      <a:r>
                        <a:rPr lang="en-US" b="1" dirty="0"/>
                        <a:t>18.68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626094"/>
                  </a:ext>
                </a:extLst>
              </a:tr>
              <a:tr h="1110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10.18 (18.73)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700480"/>
                  </a:ext>
                </a:extLst>
              </a:tr>
              <a:tr h="1110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11.11 (19.03)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83279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247594" y="4387618"/>
            <a:ext cx="165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(test)</a:t>
            </a:r>
          </a:p>
        </p:txBody>
      </p:sp>
    </p:spTree>
    <p:extLst>
      <p:ext uri="{BB962C8B-B14F-4D97-AF65-F5344CB8AC3E}">
        <p14:creationId xmlns:p14="http://schemas.microsoft.com/office/powerpoint/2010/main" val="23179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6730" y="2331070"/>
            <a:ext cx="3793724" cy="1283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894" y="3840480"/>
            <a:ext cx="98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74754" y="3840480"/>
            <a:ext cx="98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Ours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778369" y="3840480"/>
            <a:ext cx="218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[</a:t>
            </a:r>
            <a:r>
              <a:rPr lang="en-US" altLang="zh-CN" sz="1600" dirty="0" smtClean="0"/>
              <a:t>Tulsiani et al. </a:t>
            </a:r>
            <a:r>
              <a:rPr lang="en-US" altLang="zh-CN" sz="1600" dirty="0"/>
              <a:t>2017]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838700" y="978206"/>
            <a:ext cx="0" cy="3254466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30" y="1168793"/>
            <a:ext cx="3793724" cy="11366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73954" y="135753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Chamfer distance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926493" y="1143145"/>
            <a:ext cx="573635" cy="442894"/>
          </a:xfrm>
          <a:prstGeom prst="roundRect">
            <a:avLst>
              <a:gd name="adj" fmla="val 14623"/>
            </a:avLst>
          </a:prstGeom>
          <a:noFill/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247293" y="1143145"/>
            <a:ext cx="563511" cy="442894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EA43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974754" y="2531563"/>
            <a:ext cx="865240" cy="438213"/>
          </a:xfrm>
          <a:prstGeom prst="roundRect">
            <a:avLst>
              <a:gd name="adj" fmla="val 14623"/>
            </a:avLst>
          </a:prstGeom>
          <a:noFill/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372889" y="2531563"/>
            <a:ext cx="865240" cy="438213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EA43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28000" y="3687552"/>
            <a:ext cx="1650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training (test)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59479"/>
              </p:ext>
            </p:extLst>
          </p:nvPr>
        </p:nvGraphicFramePr>
        <p:xfrm>
          <a:off x="5082541" y="1813928"/>
          <a:ext cx="3655059" cy="1800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353">
                  <a:extLst>
                    <a:ext uri="{9D8B030D-6E8A-4147-A177-3AD203B41FA5}">
                      <a16:colId xmlns:a16="http://schemas.microsoft.com/office/drawing/2014/main" val="487624782"/>
                    </a:ext>
                  </a:extLst>
                </a:gridCol>
                <a:gridCol w="1218353">
                  <a:extLst>
                    <a:ext uri="{9D8B030D-6E8A-4147-A177-3AD203B41FA5}">
                      <a16:colId xmlns:a16="http://schemas.microsoft.com/office/drawing/2014/main" val="1111489776"/>
                    </a:ext>
                  </a:extLst>
                </a:gridCol>
                <a:gridCol w="1218353">
                  <a:extLst>
                    <a:ext uri="{9D8B030D-6E8A-4147-A177-3AD203B41FA5}">
                      <a16:colId xmlns:a16="http://schemas.microsoft.com/office/drawing/2014/main" val="2849574887"/>
                    </a:ext>
                  </a:extLst>
                </a:gridCol>
              </a:tblGrid>
              <a:tr h="6632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[Tulsiani et al. 2017]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919588"/>
                  </a:ext>
                </a:extLst>
              </a:tr>
              <a:tr h="568594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Airplane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9.32</a:t>
                      </a:r>
                      <a:r>
                        <a:rPr lang="en-US" sz="1500" dirty="0" smtClean="0"/>
                        <a:t> (</a:t>
                      </a:r>
                      <a:r>
                        <a:rPr lang="en-US" sz="1500" b="1" dirty="0" smtClean="0"/>
                        <a:t>18.68</a:t>
                      </a:r>
                      <a:r>
                        <a:rPr lang="en-US" sz="1500" dirty="0" smtClean="0"/>
                        <a:t>)</a:t>
                      </a:r>
                      <a:endParaRPr lang="en-US" sz="1500" dirty="0" smtClean="0">
                        <a:solidFill>
                          <a:srgbClr val="48464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18.50 (21.22)</a:t>
                      </a:r>
                      <a:endParaRPr lang="en-US" sz="1500" dirty="0" smtClean="0">
                        <a:solidFill>
                          <a:srgbClr val="484647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626094"/>
                  </a:ext>
                </a:extLst>
              </a:tr>
              <a:tr h="5685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Chair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18.92</a:t>
                      </a:r>
                      <a:r>
                        <a:rPr lang="en-US" sz="1500" dirty="0" smtClean="0"/>
                        <a:t> (</a:t>
                      </a:r>
                      <a:r>
                        <a:rPr lang="en-US" sz="1500" b="1" dirty="0" smtClean="0"/>
                        <a:t>24.79</a:t>
                      </a:r>
                      <a:r>
                        <a:rPr lang="en-US" sz="1500" dirty="0" smtClean="0"/>
                        <a:t>)</a:t>
                      </a:r>
                      <a:endParaRPr lang="en-US" sz="1500" dirty="0" smtClean="0">
                        <a:solidFill>
                          <a:srgbClr val="48464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25.32 (27.34)</a:t>
                      </a:r>
                      <a:endParaRPr lang="en-US" sz="1500" dirty="0" smtClean="0">
                        <a:solidFill>
                          <a:srgbClr val="484647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70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36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Shape Interpolation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2767" y="975123"/>
            <a:ext cx="8619295" cy="36063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Interpolate the shape in structure and geometry aware latent space.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7" y="2564765"/>
            <a:ext cx="1361801" cy="166485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254595" y="2498090"/>
            <a:ext cx="4597125" cy="1738935"/>
            <a:chOff x="2254595" y="2330450"/>
            <a:chExt cx="4597125" cy="17389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595" y="2435225"/>
              <a:ext cx="1288915" cy="16341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437" y="2330450"/>
              <a:ext cx="1262063" cy="17185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427" y="2373313"/>
              <a:ext cx="1116293" cy="168403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47" y="2479919"/>
            <a:ext cx="1093276" cy="16686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38" y="1961056"/>
            <a:ext cx="568647" cy="7846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52" y="1956305"/>
            <a:ext cx="629792" cy="78876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026537" y="1935188"/>
            <a:ext cx="3982505" cy="814496"/>
            <a:chOff x="3026537" y="1767548"/>
            <a:chExt cx="3982505" cy="81449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204" y="1767548"/>
              <a:ext cx="578838" cy="79080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537" y="1767548"/>
              <a:ext cx="597181" cy="77246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529" y="1783085"/>
              <a:ext cx="601257" cy="798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35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Construct </a:t>
            </a:r>
            <a:r>
              <a:rPr lang="en-US" altLang="zh-CN" dirty="0"/>
              <a:t>a good 3D </a:t>
            </a:r>
            <a:r>
              <a:rPr lang="en-US" altLang="zh-CN" dirty="0" smtClean="0"/>
              <a:t>abstraction </a:t>
            </a:r>
            <a:r>
              <a:rPr lang="en-US" altLang="zh-CN" dirty="0"/>
              <a:t>for </a:t>
            </a:r>
            <a:r>
              <a:rPr lang="en-US" altLang="zh-CN" dirty="0" smtClean="0"/>
              <a:t>shapes in a class</a:t>
            </a:r>
            <a:endParaRPr lang="en-US" altLang="zh-CN" dirty="0"/>
          </a:p>
        </p:txBody>
      </p:sp>
      <p:sp>
        <p:nvSpPr>
          <p:cNvPr id="9" name="Right Arrow 8"/>
          <p:cNvSpPr/>
          <p:nvPr/>
        </p:nvSpPr>
        <p:spPr>
          <a:xfrm>
            <a:off x="3996151" y="2742952"/>
            <a:ext cx="1152525" cy="275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6" y="2808606"/>
            <a:ext cx="461456" cy="6731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69" y="2594907"/>
            <a:ext cx="519908" cy="8485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09" y="1838359"/>
            <a:ext cx="476409" cy="6341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454" y="2234690"/>
            <a:ext cx="509170" cy="7747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7" y="3591543"/>
            <a:ext cx="582159" cy="4291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43" y="3123756"/>
            <a:ext cx="468874" cy="77743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5" y="1932008"/>
            <a:ext cx="587410" cy="807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584" y="3590872"/>
            <a:ext cx="630164" cy="6455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664" y="2809454"/>
            <a:ext cx="463380" cy="672335"/>
          </a:xfrm>
          <a:prstGeom prst="rect">
            <a:avLst/>
          </a:prstGeom>
          <a:blipFill>
            <a:blip r:embed="rId12">
              <a:alphaModFix amt="51000"/>
            </a:blip>
            <a:stretch>
              <a:fillRect/>
            </a:stretch>
          </a:blip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45" y="2594908"/>
            <a:ext cx="525642" cy="848514"/>
          </a:xfrm>
          <a:prstGeom prst="rect">
            <a:avLst/>
          </a:prstGeom>
          <a:blipFill>
            <a:blip r:embed="rId14">
              <a:alphaModFix amt="51000"/>
            </a:blip>
            <a:stretch>
              <a:fillRect/>
            </a:stretch>
          </a:blipFill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47" y="1838359"/>
            <a:ext cx="476409" cy="652213"/>
          </a:xfrm>
          <a:prstGeom prst="rect">
            <a:avLst/>
          </a:prstGeom>
          <a:blipFill>
            <a:blip r:embed="rId16">
              <a:alphaModFix amt="51000"/>
            </a:blip>
            <a:stretch>
              <a:fillRect/>
            </a:stretch>
          </a:blipFill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41" y="2234689"/>
            <a:ext cx="522763" cy="780224"/>
          </a:xfrm>
          <a:prstGeom prst="rect">
            <a:avLst/>
          </a:prstGeom>
          <a:blipFill>
            <a:blip r:embed="rId18">
              <a:alphaModFix amt="51000"/>
            </a:blip>
            <a:stretch>
              <a:fillRect/>
            </a:stretch>
          </a:blipFill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05" y="3590872"/>
            <a:ext cx="576021" cy="435439"/>
          </a:xfrm>
          <a:prstGeom prst="rect">
            <a:avLst/>
          </a:prstGeom>
          <a:blipFill>
            <a:blip r:embed="rId20">
              <a:alphaModFix amt="51000"/>
            </a:blip>
            <a:stretch>
              <a:fillRect/>
            </a:stretch>
          </a:blipFill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43" y="3123757"/>
            <a:ext cx="488045" cy="777438"/>
          </a:xfrm>
          <a:prstGeom prst="rect">
            <a:avLst/>
          </a:prstGeom>
          <a:blipFill>
            <a:blip r:embed="rId22">
              <a:alphaModFix amt="51000"/>
            </a:blip>
            <a:stretch>
              <a:fillRect/>
            </a:stretch>
          </a:blipFill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2" y="1926390"/>
            <a:ext cx="601799" cy="812293"/>
          </a:xfrm>
          <a:prstGeom prst="rect">
            <a:avLst/>
          </a:prstGeom>
          <a:blipFill>
            <a:blip r:embed="rId24">
              <a:alphaModFix amt="51000"/>
            </a:blip>
            <a:stretch>
              <a:fillRect/>
            </a:stretch>
          </a:blipFill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450" y="3590872"/>
            <a:ext cx="628518" cy="645505"/>
          </a:xfrm>
          <a:prstGeom prst="rect">
            <a:avLst/>
          </a:prstGeom>
          <a:blipFill>
            <a:blip r:embed="rId26">
              <a:alphaModFix amt="51000"/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8329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3D Shape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the latent code of the abstraction network to retrieve similar shapes in the dataset.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62066" y="3975046"/>
            <a:ext cx="1726100" cy="266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4660" y="3923730"/>
            <a:ext cx="182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Reference shape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918397" y="1789676"/>
            <a:ext cx="5940720" cy="1195608"/>
            <a:chOff x="2918397" y="1789676"/>
            <a:chExt cx="5940720" cy="119560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397" y="1789676"/>
              <a:ext cx="2840546" cy="119560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89244" y="2355484"/>
              <a:ext cx="2815055" cy="2667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51839" y="2304168"/>
              <a:ext cx="2907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Structure-aware latent code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41287" y="3091570"/>
            <a:ext cx="5955235" cy="1241987"/>
            <a:chOff x="2941287" y="3091570"/>
            <a:chExt cx="5955235" cy="124198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1287" y="3091570"/>
              <a:ext cx="2840546" cy="1241987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6026649" y="3605714"/>
              <a:ext cx="2815055" cy="2667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89244" y="3554398"/>
              <a:ext cx="2907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Auto-encoder latent code</a:t>
              </a: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3808308" y="3000597"/>
            <a:ext cx="1060723" cy="1410469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EA4335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83" y="2108143"/>
            <a:ext cx="1152760" cy="17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4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an adaptive hierarchical cuboid representation for 3D shape abstraction.</a:t>
            </a:r>
          </a:p>
          <a:p>
            <a:r>
              <a:rPr lang="en-US" dirty="0"/>
              <a:t>Introduce an unsupervised learning approach to extract the  representation from unlabeled 3D shape data.</a:t>
            </a:r>
          </a:p>
          <a:p>
            <a:r>
              <a:rPr lang="en-US" dirty="0"/>
              <a:t>Demonstrate the superiority of our method over the existing work and apply the learned abstraction to different shape analysis tasks.</a:t>
            </a:r>
          </a:p>
        </p:txBody>
      </p:sp>
    </p:spTree>
    <p:extLst>
      <p:ext uri="{BB962C8B-B14F-4D97-AF65-F5344CB8AC3E}">
        <p14:creationId xmlns:p14="http://schemas.microsoft.com/office/powerpoint/2010/main" val="5680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</a:t>
            </a:r>
            <a:r>
              <a:rPr lang="en-US" dirty="0"/>
              <a:t>and 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67" y="975124"/>
            <a:ext cx="4720713" cy="1647032"/>
          </a:xfrm>
        </p:spPr>
        <p:txBody>
          <a:bodyPr>
            <a:normAutofit/>
          </a:bodyPr>
          <a:lstStyle/>
          <a:p>
            <a:r>
              <a:rPr lang="en-US" b="1" dirty="0"/>
              <a:t>Missing small components</a:t>
            </a:r>
          </a:p>
          <a:p>
            <a:pPr lvl="1"/>
            <a:r>
              <a:rPr lang="en-US" dirty="0"/>
              <a:t>The volume and surface coverage losses are not high on these small components</a:t>
            </a:r>
          </a:p>
          <a:p>
            <a:pPr lvl="1"/>
            <a:r>
              <a:rPr lang="en-US" dirty="0"/>
              <a:t>Use </a:t>
            </a:r>
            <a:r>
              <a:rPr lang="en-US" altLang="zh-CN" dirty="0"/>
              <a:t>available part information</a:t>
            </a:r>
            <a:r>
              <a:rPr lang="en-US" dirty="0"/>
              <a:t> to guide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568" y="1136487"/>
            <a:ext cx="2814638" cy="1878407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5564279" y="2428315"/>
            <a:ext cx="290512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5864326" y="2714073"/>
            <a:ext cx="290512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497730" y="2593018"/>
            <a:ext cx="290512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2767" y="3209341"/>
            <a:ext cx="8619295" cy="11708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No explicit consistency loss</a:t>
            </a:r>
          </a:p>
          <a:p>
            <a:pPr lvl="1"/>
            <a:r>
              <a:rPr lang="en-US" altLang="zh-CN" dirty="0"/>
              <a:t>design consistency loss function to obtain more consistent </a:t>
            </a:r>
            <a:r>
              <a:rPr lang="en-US" altLang="zh-CN" dirty="0" smtClean="0"/>
              <a:t>results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5783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Authors of ShapeNet and [Tulsiani et al. 2017] for sharing data</a:t>
            </a:r>
          </a:p>
          <a:p>
            <a:r>
              <a:rPr lang="en-US" dirty="0" smtClean="0"/>
              <a:t>Anonymous reviewers for valuable suggestions and feedbacks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07" y="2972820"/>
            <a:ext cx="1362382" cy="1362382"/>
          </a:xfrm>
          <a:prstGeom prst="rect">
            <a:avLst/>
          </a:prstGeom>
        </p:spPr>
      </p:pic>
      <p:sp>
        <p:nvSpPr>
          <p:cNvPr id="27" name="Title 20"/>
          <p:cNvSpPr txBox="1">
            <a:spLocks/>
          </p:cNvSpPr>
          <p:nvPr/>
        </p:nvSpPr>
        <p:spPr>
          <a:xfrm>
            <a:off x="3141687" y="3432849"/>
            <a:ext cx="2875398" cy="7920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 smtClean="0"/>
              <a:t>Thank you</a:t>
            </a: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6997026" y="432224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 and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1174"/>
            <a:ext cx="1390650" cy="1114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84" y="530738"/>
            <a:ext cx="8547237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6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Training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68" y="975123"/>
            <a:ext cx="4052996" cy="3606397"/>
          </a:xfrm>
        </p:spPr>
        <p:txBody>
          <a:bodyPr/>
          <a:lstStyle/>
          <a:p>
            <a:r>
              <a:rPr lang="en-US" dirty="0" smtClean="0"/>
              <a:t>The tail and body of the airplane are better characterized by cuboids. </a:t>
            </a:r>
          </a:p>
          <a:p>
            <a:r>
              <a:rPr lang="en-US" dirty="0"/>
              <a:t>T</a:t>
            </a:r>
            <a:r>
              <a:rPr lang="en-US" dirty="0" smtClean="0"/>
              <a:t>he selection mask on the tail is gradually updated.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764" y="1089421"/>
            <a:ext cx="4170898" cy="341904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600662" y="975123"/>
            <a:ext cx="886000" cy="3332522"/>
          </a:xfrm>
          <a:prstGeom prst="roundRect">
            <a:avLst>
              <a:gd name="adj" fmla="val 14623"/>
            </a:avLst>
          </a:prstGeom>
          <a:noFill/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6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abstraction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68" y="975123"/>
            <a:ext cx="4107010" cy="3606397"/>
          </a:xfrm>
        </p:spPr>
        <p:txBody>
          <a:bodyPr/>
          <a:lstStyle/>
          <a:p>
            <a:r>
              <a:rPr lang="en-US" dirty="0"/>
              <a:t>Tree correction strategy</a:t>
            </a:r>
          </a:p>
          <a:p>
            <a:pPr lvl="1"/>
            <a:r>
              <a:rPr lang="en-US" dirty="0"/>
              <a:t>Fix incompletion</a:t>
            </a:r>
          </a:p>
          <a:p>
            <a:pPr lvl="1"/>
            <a:r>
              <a:rPr lang="en-US" dirty="0"/>
              <a:t>Remove redundancy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3" y="2232041"/>
            <a:ext cx="2885867" cy="2091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9918273"/>
                  </p:ext>
                </p:extLst>
              </p:nvPr>
            </p:nvGraphicFramePr>
            <p:xfrm>
              <a:off x="3601901" y="1806567"/>
              <a:ext cx="5278329" cy="19653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9443">
                      <a:extLst>
                        <a:ext uri="{9D8B030D-6E8A-4147-A177-3AD203B41FA5}">
                          <a16:colId xmlns:a16="http://schemas.microsoft.com/office/drawing/2014/main" val="2265624382"/>
                        </a:ext>
                      </a:extLst>
                    </a:gridCol>
                    <a:gridCol w="1759443">
                      <a:extLst>
                        <a:ext uri="{9D8B030D-6E8A-4147-A177-3AD203B41FA5}">
                          <a16:colId xmlns:a16="http://schemas.microsoft.com/office/drawing/2014/main" val="1007587870"/>
                        </a:ext>
                      </a:extLst>
                    </a:gridCol>
                    <a:gridCol w="1759443">
                      <a:extLst>
                        <a:ext uri="{9D8B030D-6E8A-4147-A177-3AD203B41FA5}">
                          <a16:colId xmlns:a16="http://schemas.microsoft.com/office/drawing/2014/main" val="4121566330"/>
                        </a:ext>
                      </a:extLst>
                    </a:gridCol>
                  </a:tblGrid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Category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𝒄𝒐𝒓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5121622"/>
                      </a:ext>
                    </a:extLst>
                  </a:tr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Airplane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1.08%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1.16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979603"/>
                      </a:ext>
                    </a:extLst>
                  </a:tr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Chair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7.83%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1.64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943493"/>
                      </a:ext>
                    </a:extLst>
                  </a:tr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1.95%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1.23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96022"/>
                      </a:ext>
                    </a:extLst>
                  </a:tr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Animal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3.09%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1.00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0619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9918273"/>
                  </p:ext>
                </p:extLst>
              </p:nvPr>
            </p:nvGraphicFramePr>
            <p:xfrm>
              <a:off x="3601901" y="1806567"/>
              <a:ext cx="5278329" cy="19653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9443">
                      <a:extLst>
                        <a:ext uri="{9D8B030D-6E8A-4147-A177-3AD203B41FA5}">
                          <a16:colId xmlns:a16="http://schemas.microsoft.com/office/drawing/2014/main" val="2265624382"/>
                        </a:ext>
                      </a:extLst>
                    </a:gridCol>
                    <a:gridCol w="1759443">
                      <a:extLst>
                        <a:ext uri="{9D8B030D-6E8A-4147-A177-3AD203B41FA5}">
                          <a16:colId xmlns:a16="http://schemas.microsoft.com/office/drawing/2014/main" val="1007587870"/>
                        </a:ext>
                      </a:extLst>
                    </a:gridCol>
                    <a:gridCol w="1759443">
                      <a:extLst>
                        <a:ext uri="{9D8B030D-6E8A-4147-A177-3AD203B41FA5}">
                          <a16:colId xmlns:a16="http://schemas.microsoft.com/office/drawing/2014/main" val="4121566330"/>
                        </a:ext>
                      </a:extLst>
                    </a:gridCol>
                  </a:tblGrid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Category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346" t="-4615" r="-1384" b="-4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121622"/>
                      </a:ext>
                    </a:extLst>
                  </a:tr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Airplane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1.08%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1.16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1979603"/>
                      </a:ext>
                    </a:extLst>
                  </a:tr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Chair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7.83%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1.64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943493"/>
                      </a:ext>
                    </a:extLst>
                  </a:tr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Table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1.95%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1.23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896022"/>
                      </a:ext>
                    </a:extLst>
                  </a:tr>
                  <a:tr h="3930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Animal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3.09%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1.00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06197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14961" y="3959624"/>
                <a:ext cx="55333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 : the number of shapes with correction over the total number of shapes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𝑐𝑜𝑟</m:t>
                        </m:r>
                      </m:sub>
                    </m:sSub>
                  </m:oMath>
                </a14:m>
                <a:r>
                  <a:rPr lang="en-US" sz="1400" dirty="0"/>
                  <a:t> : the average number of corrected nodes in the corrected trees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961" y="3959624"/>
                <a:ext cx="5533304" cy="523220"/>
              </a:xfrm>
              <a:prstGeom prst="rect">
                <a:avLst/>
              </a:prstGeom>
              <a:blipFill>
                <a:blip r:embed="rId5"/>
                <a:stretch>
                  <a:fillRect l="-331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8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Construct </a:t>
            </a:r>
            <a:r>
              <a:rPr lang="en-US" altLang="zh-CN" dirty="0">
                <a:solidFill>
                  <a:schemeClr val="accent1"/>
                </a:solidFill>
              </a:rPr>
              <a:t>a good 3D abstraction</a:t>
            </a:r>
            <a:r>
              <a:rPr lang="en-US" altLang="zh-CN" dirty="0"/>
              <a:t> for shapes in a class</a:t>
            </a:r>
          </a:p>
          <a:p>
            <a:pPr lvl="1"/>
            <a:r>
              <a:rPr lang="en-US" dirty="0" smtClean="0"/>
              <a:t>Compact</a:t>
            </a:r>
            <a:endParaRPr lang="en-US" dirty="0"/>
          </a:p>
          <a:p>
            <a:pPr lvl="1"/>
            <a:r>
              <a:rPr lang="en-US" dirty="0"/>
              <a:t>Expressive</a:t>
            </a:r>
          </a:p>
          <a:p>
            <a:pPr lvl="1"/>
            <a:r>
              <a:rPr lang="en-US" dirty="0"/>
              <a:t>Adaptive</a:t>
            </a:r>
          </a:p>
          <a:p>
            <a:pPr lvl="1"/>
            <a:r>
              <a:rPr lang="en-US" altLang="zh-CN" dirty="0"/>
              <a:t>Consistent</a:t>
            </a:r>
            <a:endParaRPr lang="en-US" dirty="0"/>
          </a:p>
          <a:p>
            <a:pPr marL="216000" lvl="1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192" y="2141220"/>
            <a:ext cx="1637347" cy="16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0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Construct </a:t>
            </a:r>
            <a:r>
              <a:rPr lang="en-US" altLang="zh-CN" dirty="0">
                <a:solidFill>
                  <a:schemeClr val="accent1"/>
                </a:solidFill>
              </a:rPr>
              <a:t>a good 3D abstraction</a:t>
            </a:r>
            <a:r>
              <a:rPr lang="en-US" altLang="zh-CN" dirty="0"/>
              <a:t> for shapes in a class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Compact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Expressive</a:t>
            </a:r>
          </a:p>
          <a:p>
            <a:pPr lvl="1"/>
            <a:r>
              <a:rPr lang="en-US" dirty="0" smtClean="0"/>
              <a:t>Adaptive</a:t>
            </a:r>
          </a:p>
          <a:p>
            <a:pPr lvl="1"/>
            <a:r>
              <a:rPr lang="en-US" altLang="zh-CN" dirty="0" smtClean="0"/>
              <a:t>Consistent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144391" y="2917917"/>
            <a:ext cx="1152525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192" y="2141220"/>
            <a:ext cx="1637347" cy="1676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769" y="2148297"/>
            <a:ext cx="1818062" cy="16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Construct </a:t>
            </a:r>
            <a:r>
              <a:rPr lang="en-US" altLang="zh-CN" dirty="0">
                <a:solidFill>
                  <a:schemeClr val="accent1"/>
                </a:solidFill>
              </a:rPr>
              <a:t>a good 3D abstraction</a:t>
            </a:r>
            <a:r>
              <a:rPr lang="en-US" altLang="zh-CN" dirty="0"/>
              <a:t> for shapes in a class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Compact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Expressive</a:t>
            </a:r>
          </a:p>
          <a:p>
            <a:pPr lvl="1"/>
            <a:r>
              <a:rPr lang="en-US" dirty="0" smtClean="0"/>
              <a:t>Adaptive</a:t>
            </a:r>
          </a:p>
          <a:p>
            <a:pPr lvl="1"/>
            <a:r>
              <a:rPr lang="en-US" altLang="zh-CN" dirty="0"/>
              <a:t>Consistent</a:t>
            </a:r>
            <a:endParaRPr lang="en-US" dirty="0"/>
          </a:p>
          <a:p>
            <a:pPr marL="2160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92" y="1909157"/>
            <a:ext cx="1227144" cy="1192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82" y="1992976"/>
            <a:ext cx="1174513" cy="1024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95" y="1909156"/>
            <a:ext cx="1205828" cy="1192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1" y="3427533"/>
            <a:ext cx="1411422" cy="790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95" y="3228203"/>
            <a:ext cx="1122167" cy="11853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92" y="3189920"/>
            <a:ext cx="1227144" cy="12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Construct </a:t>
            </a:r>
            <a:r>
              <a:rPr lang="en-US" altLang="zh-CN" dirty="0">
                <a:solidFill>
                  <a:schemeClr val="accent1"/>
                </a:solidFill>
              </a:rPr>
              <a:t>a good 3D abstraction</a:t>
            </a:r>
            <a:r>
              <a:rPr lang="en-US" altLang="zh-CN" dirty="0"/>
              <a:t> for shapes in a class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Compact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Expressive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Adaptive</a:t>
            </a:r>
          </a:p>
          <a:p>
            <a:pPr lvl="1"/>
            <a:r>
              <a:rPr lang="en-US" altLang="zh-CN" dirty="0"/>
              <a:t>Consistent</a:t>
            </a:r>
            <a:endParaRPr lang="en-US" dirty="0"/>
          </a:p>
          <a:p>
            <a:pPr marL="216000" lvl="1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740" y="1807845"/>
            <a:ext cx="2225223" cy="2278064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645371" y="1693547"/>
            <a:ext cx="402879" cy="2116453"/>
          </a:xfrm>
          <a:prstGeom prst="roundRect">
            <a:avLst>
              <a:gd name="adj" fmla="val 14623"/>
            </a:avLst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19422118">
            <a:off x="3817587" y="2625921"/>
            <a:ext cx="763939" cy="304798"/>
          </a:xfrm>
          <a:prstGeom prst="roundRect">
            <a:avLst>
              <a:gd name="adj" fmla="val 14623"/>
            </a:avLst>
          </a:prstGeom>
          <a:noFill/>
          <a:ln w="57150">
            <a:solidFill>
              <a:srgbClr val="EA433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theme/theme1.xml><?xml version="1.0" encoding="utf-8"?>
<a:theme xmlns:a="http://schemas.openxmlformats.org/drawingml/2006/main" name="PowerPoint Widescreen">
  <a:themeElements>
    <a:clrScheme name="CSIRO DATA6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007A53"/>
      </a:accent2>
      <a:accent3>
        <a:srgbClr val="6D2077"/>
      </a:accent3>
      <a:accent4>
        <a:srgbClr val="004B87"/>
      </a:accent4>
      <a:accent5>
        <a:srgbClr val="78BE20"/>
      </a:accent5>
      <a:accent6>
        <a:srgbClr val="2DCCD3"/>
      </a:accent6>
      <a:hlink>
        <a:srgbClr val="00313C"/>
      </a:hlink>
      <a:folHlink>
        <a:srgbClr val="E4002B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7331A9ACDE04E9A1939199952CD9E" ma:contentTypeVersion="10" ma:contentTypeDescription="Create a new document." ma:contentTypeScope="" ma:versionID="d8845ba6c843a72bcefd2de68f482aae">
  <xsd:schema xmlns:xsd="http://www.w3.org/2001/XMLSchema" xmlns:xs="http://www.w3.org/2001/XMLSchema" xmlns:p="http://schemas.microsoft.com/office/2006/metadata/properties" xmlns:ns2="1b4776ee-0c02-4645-88f0-0e957426af7a" xmlns:ns3="3fa00244-56bb-4583-b348-6dccedf0da9f" targetNamespace="http://schemas.microsoft.com/office/2006/metadata/properties" ma:root="true" ma:fieldsID="b0eba44f9de9de5ad832172cb99ebf1d" ns2:_="" ns3:_="">
    <xsd:import namespace="1b4776ee-0c02-4645-88f0-0e957426af7a"/>
    <xsd:import namespace="3fa00244-56bb-4583-b348-6dccedf0da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4776ee-0c02-4645-88f0-0e957426af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00244-56bb-4583-b348-6dccedf0d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BC6E63-945C-4F34-84F2-AAACAD3C0F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F016A0-EA75-41CF-A839-428D8527C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4776ee-0c02-4645-88f0-0e957426af7a"/>
    <ds:schemaRef ds:uri="3fa00244-56bb-4583-b348-6dccedf0da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8831B4-E35F-4F03-BDD6-9CFE738E2033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3fa00244-56bb-4583-b348-6dccedf0da9f"/>
    <ds:schemaRef ds:uri="http://schemas.microsoft.com/office/2006/documentManagement/types"/>
    <ds:schemaRef ds:uri="1b4776ee-0c02-4645-88f0-0e957426af7a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48855</TotalTime>
  <Words>4603</Words>
  <Application>Microsoft Office PowerPoint</Application>
  <PresentationFormat>On-screen Show (16:9)</PresentationFormat>
  <Paragraphs>554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宋体</vt:lpstr>
      <vt:lpstr>Arial</vt:lpstr>
      <vt:lpstr>Calibri</vt:lpstr>
      <vt:lpstr>Cambria Math</vt:lpstr>
      <vt:lpstr>PowerPoint Widescreen</vt:lpstr>
      <vt:lpstr>PowerPoint Presentation</vt:lpstr>
      <vt:lpstr>3D Shape Structure</vt:lpstr>
      <vt:lpstr>3D Cuboid Abstraction</vt:lpstr>
      <vt:lpstr>3D Cuboid Abstraction</vt:lpstr>
      <vt:lpstr>Our Goal</vt:lpstr>
      <vt:lpstr>Our Goal</vt:lpstr>
      <vt:lpstr>Our Goal</vt:lpstr>
      <vt:lpstr>Our Goal</vt:lpstr>
      <vt:lpstr>Our Goal</vt:lpstr>
      <vt:lpstr>Our Goal</vt:lpstr>
      <vt:lpstr>Related Works</vt:lpstr>
      <vt:lpstr>Related Works</vt:lpstr>
      <vt:lpstr>Contributions</vt:lpstr>
      <vt:lpstr>Key Observations</vt:lpstr>
      <vt:lpstr>Key Observations</vt:lpstr>
      <vt:lpstr>Solution</vt:lpstr>
      <vt:lpstr>Cuboid Abstraction</vt:lpstr>
      <vt:lpstr>Hierarchical Cuboid Abstraction</vt:lpstr>
      <vt:lpstr>Adaptive Cuboid Abstraction</vt:lpstr>
      <vt:lpstr>Challenges</vt:lpstr>
      <vt:lpstr>Key Idea</vt:lpstr>
      <vt:lpstr>Unsupervised Learning Method</vt:lpstr>
      <vt:lpstr>Encoder</vt:lpstr>
      <vt:lpstr>Two Branched Decoders</vt:lpstr>
      <vt:lpstr>Shape Similarity</vt:lpstr>
      <vt:lpstr>Shape Similarity</vt:lpstr>
      <vt:lpstr>Shape Similarity</vt:lpstr>
      <vt:lpstr>Shape Similarity</vt:lpstr>
      <vt:lpstr>Shape Similarity</vt:lpstr>
      <vt:lpstr>Mask Selection</vt:lpstr>
      <vt:lpstr>Mask Selection</vt:lpstr>
      <vt:lpstr>Mask Selection</vt:lpstr>
      <vt:lpstr>Mask Selection</vt:lpstr>
      <vt:lpstr>Mask Selection</vt:lpstr>
      <vt:lpstr>Mask Selection</vt:lpstr>
      <vt:lpstr>Mask Selection</vt:lpstr>
      <vt:lpstr>Mask Selection</vt:lpstr>
      <vt:lpstr>Mask Selection</vt:lpstr>
      <vt:lpstr>Training Scheme</vt:lpstr>
      <vt:lpstr>Training Scheme</vt:lpstr>
      <vt:lpstr>Training Scheme</vt:lpstr>
      <vt:lpstr>Training Scheme</vt:lpstr>
      <vt:lpstr>Experiment Settings</vt:lpstr>
      <vt:lpstr>Results</vt:lpstr>
      <vt:lpstr>Structure-based Classification</vt:lpstr>
      <vt:lpstr>Cuboid Number Setting</vt:lpstr>
      <vt:lpstr>Ablation Study</vt:lpstr>
      <vt:lpstr>Comparison</vt:lpstr>
      <vt:lpstr>Application – Shape Interpolation</vt:lpstr>
      <vt:lpstr>Application – 3D Shape Retrieval</vt:lpstr>
      <vt:lpstr>Conclusion</vt:lpstr>
      <vt:lpstr>Limitation and Future Work</vt:lpstr>
      <vt:lpstr>Acknowledgment</vt:lpstr>
      <vt:lpstr>PowerPoint Presentation</vt:lpstr>
      <vt:lpstr>Iterative Training Results</vt:lpstr>
      <vt:lpstr>Adaptive abstraction correction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t.bednarz@unsw.edu.au</dc:creator>
  <cp:lastModifiedBy>Chunyu Sun</cp:lastModifiedBy>
  <cp:revision>2661</cp:revision>
  <dcterms:created xsi:type="dcterms:W3CDTF">2016-01-27T22:40:33Z</dcterms:created>
  <dcterms:modified xsi:type="dcterms:W3CDTF">2020-10-18T13:45:59Z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0x0101003417331A9ACDE04E9A1939199952CD9E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SetDate">
    <vt:lpwstr>2019-11-11T03:30:16.7439592Z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ctionId">
    <vt:lpwstr>5fa980fb-9748-4d73-b85d-a17b16b5f55c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